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8"/>
  </p:notesMasterIdLst>
  <p:handoutMasterIdLst>
    <p:handoutMasterId r:id="rId9"/>
  </p:handoutMasterIdLst>
  <p:sldIdLst>
    <p:sldId id="257" r:id="rId2"/>
    <p:sldId id="287" r:id="rId3"/>
    <p:sldId id="284" r:id="rId4"/>
    <p:sldId id="285" r:id="rId5"/>
    <p:sldId id="286" r:id="rId6"/>
    <p:sldId id="283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3404" autoAdjust="0"/>
  </p:normalViewPr>
  <p:slideViewPr>
    <p:cSldViewPr>
      <p:cViewPr varScale="1">
        <p:scale>
          <a:sx n="107" d="100"/>
          <a:sy n="107" d="100"/>
        </p:scale>
        <p:origin x="1686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990" y="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7508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37490" y="297020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Workshop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September 9– 10,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77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8A4BBA-93F3-4325-A9CB-E7F0369A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9670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9144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884404"/>
            <a:ext cx="9144000" cy="5973596"/>
          </a:xfrm>
          <a:prstGeom prst="rect">
            <a:avLst/>
          </a:prstGeom>
          <a:gradFill flip="none" rotWithShape="1">
            <a:gsLst>
              <a:gs pos="0">
                <a:srgbClr val="00297A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884404"/>
            <a:ext cx="9144000" cy="5973596"/>
          </a:xfrm>
          <a:prstGeom prst="rect">
            <a:avLst/>
          </a:prstGeom>
          <a:blipFill dpi="0" rotWithShape="1">
            <a:blip r:embed="rId2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34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/>
          </a:p>
        </p:txBody>
      </p:sp>
      <p:sp>
        <p:nvSpPr>
          <p:cNvPr id="9" name="矩形 8"/>
          <p:cNvSpPr/>
          <p:nvPr userDrawn="1"/>
        </p:nvSpPr>
        <p:spPr>
          <a:xfrm>
            <a:off x="0" y="865978"/>
            <a:ext cx="9144000" cy="5992022"/>
          </a:xfrm>
          <a:prstGeom prst="rect">
            <a:avLst/>
          </a:prstGeom>
          <a:gradFill flip="none" rotWithShape="1">
            <a:gsLst>
              <a:gs pos="0">
                <a:srgbClr val="0817A4">
                  <a:alpha val="0"/>
                </a:srgbClr>
              </a:gs>
              <a:gs pos="100000">
                <a:srgbClr val="06106A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118" tIns="98059" rIns="196118" bIns="98059" anchor="ctr"/>
          <a:lstStyle/>
          <a:p>
            <a:pPr lvl="0" algn="ctr"/>
            <a:endParaRPr lang="zh-CN" altLang="en-US" sz="7729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8353377" y="45268"/>
            <a:ext cx="527705" cy="813278"/>
            <a:chOff x="13177456" y="784703"/>
            <a:chExt cx="1069125" cy="1235771"/>
          </a:xfrm>
        </p:grpSpPr>
        <p:grpSp>
          <p:nvGrpSpPr>
            <p:cNvPr id="38" name="组合 37"/>
            <p:cNvGrpSpPr/>
            <p:nvPr/>
          </p:nvGrpSpPr>
          <p:grpSpPr>
            <a:xfrm>
              <a:off x="13323904" y="784703"/>
              <a:ext cx="821266" cy="774176"/>
              <a:chOff x="13192018" y="784703"/>
              <a:chExt cx="821266" cy="774176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13192018" y="784703"/>
                <a:ext cx="821266" cy="774176"/>
              </a:xfrm>
              <a:prstGeom prst="roundRect">
                <a:avLst>
                  <a:gd name="adj" fmla="val 23507"/>
                </a:avLst>
              </a:prstGeom>
              <a:solidFill>
                <a:srgbClr val="F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2030507">
                <a:off x="13299968" y="910338"/>
                <a:ext cx="605367" cy="5067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3640751" y="1179076"/>
                <a:ext cx="201970" cy="184494"/>
              </a:xfrm>
              <a:prstGeom prst="ellipse">
                <a:avLst/>
              </a:prstGeom>
              <a:solidFill>
                <a:srgbClr val="483D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20" t="64498" r="15217" b="8540"/>
            <a:stretch>
              <a:fillRect/>
            </a:stretch>
          </p:blipFill>
          <p:spPr>
            <a:xfrm>
              <a:off x="13177456" y="1585710"/>
              <a:ext cx="1069125" cy="434764"/>
            </a:xfrm>
            <a:prstGeom prst="rect">
              <a:avLst/>
            </a:prstGeom>
          </p:spPr>
        </p:pic>
      </p:grpSp>
      <p:sp>
        <p:nvSpPr>
          <p:cNvPr id="12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7031990" y="64476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C280E-E68C-4ED8-94B9-5D6662F8D0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56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D6A51C1B-A762-46F1-94D9-20C62F9133B9}"/>
              </a:ext>
            </a:extLst>
          </p:cNvPr>
          <p:cNvSpPr/>
          <p:nvPr userDrawn="1"/>
        </p:nvSpPr>
        <p:spPr>
          <a:xfrm>
            <a:off x="0" y="884404"/>
            <a:ext cx="9144000" cy="5973596"/>
          </a:xfrm>
          <a:prstGeom prst="rect">
            <a:avLst/>
          </a:prstGeom>
          <a:gradFill flip="none" rotWithShape="1">
            <a:gsLst>
              <a:gs pos="0">
                <a:srgbClr val="00297A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9FFE8E7-B780-4AA3-9036-ED951F3FFF24}"/>
              </a:ext>
            </a:extLst>
          </p:cNvPr>
          <p:cNvSpPr/>
          <p:nvPr userDrawn="1"/>
        </p:nvSpPr>
        <p:spPr>
          <a:xfrm>
            <a:off x="0" y="876204"/>
            <a:ext cx="9144000" cy="5973596"/>
          </a:xfrm>
          <a:prstGeom prst="rect">
            <a:avLst/>
          </a:prstGeom>
          <a:blipFill dpi="0" rotWithShape="1">
            <a:blip r:embed="rId2">
              <a:alphaModFix amt="7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C67D82-4BC4-48EA-9F0B-5DC4E483F2DC}"/>
              </a:ext>
            </a:extLst>
          </p:cNvPr>
          <p:cNvSpPr/>
          <p:nvPr userDrawn="1"/>
        </p:nvSpPr>
        <p:spPr>
          <a:xfrm>
            <a:off x="-54610" y="884404"/>
            <a:ext cx="9144000" cy="5992022"/>
          </a:xfrm>
          <a:prstGeom prst="rect">
            <a:avLst/>
          </a:prstGeom>
          <a:gradFill flip="none" rotWithShape="1">
            <a:gsLst>
              <a:gs pos="0">
                <a:srgbClr val="0817A4">
                  <a:alpha val="0"/>
                </a:srgbClr>
              </a:gs>
              <a:gs pos="100000">
                <a:srgbClr val="06106A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118" tIns="98059" rIns="196118" bIns="98059" anchor="ctr"/>
          <a:lstStyle/>
          <a:p>
            <a:pPr lvl="0" algn="ctr"/>
            <a:endParaRPr lang="zh-CN" altLang="en-US" sz="773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4B4A32-7CC9-40A6-AF4E-71375A5A0BEF}"/>
              </a:ext>
            </a:extLst>
          </p:cNvPr>
          <p:cNvGrpSpPr/>
          <p:nvPr userDrawn="1"/>
        </p:nvGrpSpPr>
        <p:grpSpPr>
          <a:xfrm>
            <a:off x="8353377" y="45268"/>
            <a:ext cx="527705" cy="813278"/>
            <a:chOff x="13177456" y="784703"/>
            <a:chExt cx="1069125" cy="123577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A54479E-712E-4FCD-914C-D5EF9D5C788E}"/>
                </a:ext>
              </a:extLst>
            </p:cNvPr>
            <p:cNvGrpSpPr/>
            <p:nvPr/>
          </p:nvGrpSpPr>
          <p:grpSpPr>
            <a:xfrm>
              <a:off x="13323904" y="784703"/>
              <a:ext cx="821266" cy="774176"/>
              <a:chOff x="13192018" y="784703"/>
              <a:chExt cx="821266" cy="774176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933AF401-DE59-4F35-A49B-98CF09B5202E}"/>
                  </a:ext>
                </a:extLst>
              </p:cNvPr>
              <p:cNvSpPr/>
              <p:nvPr/>
            </p:nvSpPr>
            <p:spPr>
              <a:xfrm>
                <a:off x="13192018" y="784703"/>
                <a:ext cx="821266" cy="774176"/>
              </a:xfrm>
              <a:prstGeom prst="roundRect">
                <a:avLst>
                  <a:gd name="adj" fmla="val 23507"/>
                </a:avLst>
              </a:prstGeom>
              <a:solidFill>
                <a:srgbClr val="F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34A751A-AAE7-402B-927F-E6CDD0C9611A}"/>
                  </a:ext>
                </a:extLst>
              </p:cNvPr>
              <p:cNvSpPr/>
              <p:nvPr/>
            </p:nvSpPr>
            <p:spPr>
              <a:xfrm rot="2030507">
                <a:off x="13299968" y="910338"/>
                <a:ext cx="605367" cy="5067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107784F-AC40-4A3F-81C0-D2AB04B37585}"/>
                  </a:ext>
                </a:extLst>
              </p:cNvPr>
              <p:cNvSpPr/>
              <p:nvPr/>
            </p:nvSpPr>
            <p:spPr>
              <a:xfrm>
                <a:off x="13640751" y="1179076"/>
                <a:ext cx="201970" cy="184494"/>
              </a:xfrm>
              <a:prstGeom prst="ellipse">
                <a:avLst/>
              </a:prstGeom>
              <a:solidFill>
                <a:srgbClr val="483D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40EA6592-FE94-4C48-8E37-01BF3C9713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20" t="64498" r="15217" b="8540"/>
            <a:stretch/>
          </p:blipFill>
          <p:spPr>
            <a:xfrm>
              <a:off x="13177456" y="1585710"/>
              <a:ext cx="1069125" cy="434764"/>
            </a:xfrm>
            <a:prstGeom prst="rect">
              <a:avLst/>
            </a:prstGeom>
          </p:spPr>
        </p:pic>
      </p:grpSp>
      <p:sp>
        <p:nvSpPr>
          <p:cNvPr id="12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7031990" y="64476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C280E-E68C-4ED8-94B9-5D6662F8D0D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标题占位符 1">
            <a:extLst>
              <a:ext uri="{FF2B5EF4-FFF2-40B4-BE49-F238E27FC236}">
                <a16:creationId xmlns:a16="http://schemas.microsoft.com/office/drawing/2014/main" id="{C4F2AEB1-FE2E-4D6C-825E-9A6F46635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07" y="337125"/>
            <a:ext cx="3762569" cy="415498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lang="zh-CN" altLang="en-US" sz="2100" b="1" spc="225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3ADFF6-F883-46C0-82AE-A038AE6D4B4E}"/>
              </a:ext>
            </a:extLst>
          </p:cNvPr>
          <p:cNvSpPr/>
          <p:nvPr userDrawn="1"/>
        </p:nvSpPr>
        <p:spPr>
          <a:xfrm>
            <a:off x="0" y="293154"/>
            <a:ext cx="83820" cy="5232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CDB5804-E86E-46FD-BECA-DCDF9DB26D60}"/>
              </a:ext>
            </a:extLst>
          </p:cNvPr>
          <p:cNvSpPr txBox="1"/>
          <p:nvPr userDrawn="1"/>
        </p:nvSpPr>
        <p:spPr>
          <a:xfrm>
            <a:off x="6701867" y="6502369"/>
            <a:ext cx="4240427" cy="230832"/>
          </a:xfrm>
          <a:prstGeom prst="rect">
            <a:avLst/>
          </a:prstGeom>
          <a:noFill/>
          <a:effectLst>
            <a:outerShdw blurRad="1270000" dist="50800" dir="5400000" sx="1000" sy="1000" algn="ctr" rotWithShape="0">
              <a:schemeClr val="accent3">
                <a:lumMod val="20000"/>
                <a:lumOff val="80000"/>
                <a:alpha val="0"/>
              </a:schemeClr>
            </a:outerShdw>
            <a:softEdge rad="0"/>
          </a:effectLst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版权归上海坤锐电子科技有限公司所有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9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D6A51C1B-A762-46F1-94D9-20C62F9133B9}"/>
              </a:ext>
            </a:extLst>
          </p:cNvPr>
          <p:cNvSpPr/>
          <p:nvPr userDrawn="1"/>
        </p:nvSpPr>
        <p:spPr>
          <a:xfrm>
            <a:off x="0" y="884404"/>
            <a:ext cx="9144000" cy="5973596"/>
          </a:xfrm>
          <a:prstGeom prst="rect">
            <a:avLst/>
          </a:prstGeom>
          <a:gradFill flip="none" rotWithShape="1">
            <a:gsLst>
              <a:gs pos="0">
                <a:srgbClr val="00297A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9FFE8E7-B780-4AA3-9036-ED951F3FFF24}"/>
              </a:ext>
            </a:extLst>
          </p:cNvPr>
          <p:cNvSpPr/>
          <p:nvPr userDrawn="1"/>
        </p:nvSpPr>
        <p:spPr>
          <a:xfrm>
            <a:off x="0" y="884404"/>
            <a:ext cx="9144000" cy="5973596"/>
          </a:xfrm>
          <a:prstGeom prst="rect">
            <a:avLst/>
          </a:prstGeom>
          <a:blipFill dpi="0" rotWithShape="1">
            <a:blip r:embed="rId2">
              <a:alphaModFix amt="7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C67D82-4BC4-48EA-9F0B-5DC4E483F2DC}"/>
              </a:ext>
            </a:extLst>
          </p:cNvPr>
          <p:cNvSpPr/>
          <p:nvPr userDrawn="1"/>
        </p:nvSpPr>
        <p:spPr>
          <a:xfrm>
            <a:off x="0" y="875191"/>
            <a:ext cx="9144000" cy="5992022"/>
          </a:xfrm>
          <a:prstGeom prst="rect">
            <a:avLst/>
          </a:prstGeom>
          <a:gradFill flip="none" rotWithShape="1">
            <a:gsLst>
              <a:gs pos="0">
                <a:srgbClr val="0817A4">
                  <a:alpha val="0"/>
                </a:srgbClr>
              </a:gs>
              <a:gs pos="100000">
                <a:srgbClr val="06106A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118" tIns="98059" rIns="196118" bIns="98059" anchor="ctr"/>
          <a:lstStyle/>
          <a:p>
            <a:pPr lvl="0" algn="ctr"/>
            <a:endParaRPr lang="zh-CN" altLang="en-US" sz="773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4B4A32-7CC9-40A6-AF4E-71375A5A0BEF}"/>
              </a:ext>
            </a:extLst>
          </p:cNvPr>
          <p:cNvGrpSpPr/>
          <p:nvPr userDrawn="1"/>
        </p:nvGrpSpPr>
        <p:grpSpPr>
          <a:xfrm>
            <a:off x="8353377" y="45268"/>
            <a:ext cx="527705" cy="813278"/>
            <a:chOff x="13177456" y="784703"/>
            <a:chExt cx="1069125" cy="123577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A54479E-712E-4FCD-914C-D5EF9D5C788E}"/>
                </a:ext>
              </a:extLst>
            </p:cNvPr>
            <p:cNvGrpSpPr/>
            <p:nvPr/>
          </p:nvGrpSpPr>
          <p:grpSpPr>
            <a:xfrm>
              <a:off x="13323904" y="784703"/>
              <a:ext cx="821266" cy="774176"/>
              <a:chOff x="13192018" y="784703"/>
              <a:chExt cx="821266" cy="774176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933AF401-DE59-4F35-A49B-98CF09B5202E}"/>
                  </a:ext>
                </a:extLst>
              </p:cNvPr>
              <p:cNvSpPr/>
              <p:nvPr/>
            </p:nvSpPr>
            <p:spPr>
              <a:xfrm>
                <a:off x="13192018" y="784703"/>
                <a:ext cx="821266" cy="774176"/>
              </a:xfrm>
              <a:prstGeom prst="roundRect">
                <a:avLst>
                  <a:gd name="adj" fmla="val 23507"/>
                </a:avLst>
              </a:prstGeom>
              <a:solidFill>
                <a:srgbClr val="F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34A751A-AAE7-402B-927F-E6CDD0C9611A}"/>
                  </a:ext>
                </a:extLst>
              </p:cNvPr>
              <p:cNvSpPr/>
              <p:nvPr/>
            </p:nvSpPr>
            <p:spPr>
              <a:xfrm rot="2030507">
                <a:off x="13299968" y="910338"/>
                <a:ext cx="605367" cy="5067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107784F-AC40-4A3F-81C0-D2AB04B37585}"/>
                  </a:ext>
                </a:extLst>
              </p:cNvPr>
              <p:cNvSpPr/>
              <p:nvPr/>
            </p:nvSpPr>
            <p:spPr>
              <a:xfrm>
                <a:off x="13640751" y="1179076"/>
                <a:ext cx="201970" cy="184494"/>
              </a:xfrm>
              <a:prstGeom prst="ellipse">
                <a:avLst/>
              </a:prstGeom>
              <a:solidFill>
                <a:srgbClr val="483D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40EA6592-FE94-4C48-8E37-01BF3C9713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20" t="64498" r="15217" b="8540"/>
            <a:stretch/>
          </p:blipFill>
          <p:spPr>
            <a:xfrm>
              <a:off x="13177456" y="1585710"/>
              <a:ext cx="1069125" cy="434764"/>
            </a:xfrm>
            <a:prstGeom prst="rect">
              <a:avLst/>
            </a:prstGeom>
          </p:spPr>
        </p:pic>
      </p:grpSp>
      <p:sp>
        <p:nvSpPr>
          <p:cNvPr id="12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7031990" y="64476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C280E-E68C-4ED8-94B9-5D6662F8D0D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标题占位符 1">
            <a:extLst>
              <a:ext uri="{FF2B5EF4-FFF2-40B4-BE49-F238E27FC236}">
                <a16:creationId xmlns:a16="http://schemas.microsoft.com/office/drawing/2014/main" id="{C4F2AEB1-FE2E-4D6C-825E-9A6F46635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07" y="337125"/>
            <a:ext cx="3762569" cy="415498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lang="zh-CN" altLang="en-US" sz="2100" b="1" spc="225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13210BE-D9C5-47C0-9E81-BF829BA5CACD}"/>
              </a:ext>
            </a:extLst>
          </p:cNvPr>
          <p:cNvSpPr/>
          <p:nvPr userDrawn="1"/>
        </p:nvSpPr>
        <p:spPr>
          <a:xfrm>
            <a:off x="0" y="293154"/>
            <a:ext cx="83820" cy="5232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BC6D887-19BD-4C8E-97AD-87E8EAB7CAA9}"/>
              </a:ext>
            </a:extLst>
          </p:cNvPr>
          <p:cNvSpPr txBox="1"/>
          <p:nvPr userDrawn="1"/>
        </p:nvSpPr>
        <p:spPr>
          <a:xfrm>
            <a:off x="2948798" y="6423076"/>
            <a:ext cx="4240427" cy="738664"/>
          </a:xfrm>
          <a:prstGeom prst="rect">
            <a:avLst/>
          </a:prstGeom>
          <a:noFill/>
          <a:effectLst>
            <a:outerShdw blurRad="1270000" dist="50800" dir="5400000" sx="1000" sy="1000" algn="ctr" rotWithShape="0">
              <a:schemeClr val="accent3">
                <a:lumMod val="20000"/>
                <a:lumOff val="80000"/>
                <a:alpha val="0"/>
              </a:schemeClr>
            </a:outerShdw>
            <a:softEdge rad="0"/>
          </a:effectLst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版权归上海坤锐电子科技有限公司所有</a:t>
            </a: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55208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843760" y="6447859"/>
            <a:ext cx="5639216" cy="215444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75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71073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6" y="1454152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895758" y="6368486"/>
            <a:ext cx="5587218" cy="40354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900" dirty="0" smtClean="0">
                <a:solidFill>
                  <a:schemeClr val="bg1"/>
                </a:solidFill>
              </a:rPr>
              <a:t>3GPP SA Workshop (</a:t>
            </a:r>
            <a:r>
              <a:rPr lang="en-US" altLang="de-DE" sz="900" dirty="0" smtClean="0">
                <a:solidFill>
                  <a:schemeClr val="bg1"/>
                </a:solidFill>
              </a:rPr>
              <a:t>e-meeting</a:t>
            </a:r>
            <a:r>
              <a:rPr lang="en-US" altLang="de-DE" sz="900" dirty="0">
                <a:solidFill>
                  <a:schemeClr val="bg1"/>
                </a:solidFill>
              </a:rPr>
              <a:t>), </a:t>
            </a:r>
            <a:r>
              <a:rPr lang="en-US" altLang="de-DE" sz="900" dirty="0" smtClean="0">
                <a:solidFill>
                  <a:schemeClr val="bg1"/>
                </a:solidFill>
              </a:rPr>
              <a:t>Sep 9 - 10, </a:t>
            </a:r>
            <a:r>
              <a:rPr lang="en-US" altLang="de-DE" sz="900" dirty="0">
                <a:solidFill>
                  <a:schemeClr val="bg1"/>
                </a:solidFill>
              </a:rPr>
              <a:t>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1" y="645445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750" b="1" smtClean="0"/>
              <a:pPr algn="ctr">
                <a:defRPr/>
              </a:pPr>
              <a:t>‹#›</a:t>
            </a:fld>
            <a:endParaRPr lang="en-GB" altLang="en-US" sz="750" b="1" dirty="0"/>
          </a:p>
          <a:p>
            <a:pPr>
              <a:defRPr/>
            </a:pPr>
            <a:endParaRPr lang="en-GB" altLang="en-US" sz="75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9"/>
            <a:ext cx="77777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50">
                <a:solidFill>
                  <a:schemeClr val="bg1"/>
                </a:solidFill>
              </a:rPr>
              <a:t>© 3GPP 2012</a:t>
            </a:r>
            <a:endParaRPr lang="en-GB" altLang="en-US" sz="75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33" y="6367467"/>
            <a:ext cx="577885" cy="42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8204596" y="228600"/>
            <a:ext cx="730561" cy="688542"/>
            <a:chOff x="13192018" y="784703"/>
            <a:chExt cx="821266" cy="774176"/>
          </a:xfrm>
        </p:grpSpPr>
        <p:sp>
          <p:nvSpPr>
            <p:cNvPr id="17" name="矩形: 圆角 39"/>
            <p:cNvSpPr/>
            <p:nvPr/>
          </p:nvSpPr>
          <p:spPr>
            <a:xfrm>
              <a:off x="13192018" y="784703"/>
              <a:ext cx="821266" cy="774176"/>
            </a:xfrm>
            <a:prstGeom prst="roundRect">
              <a:avLst>
                <a:gd name="adj" fmla="val 23507"/>
              </a:avLst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30507">
              <a:off x="13299968" y="910338"/>
              <a:ext cx="605367" cy="5067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3640751" y="1179076"/>
              <a:ext cx="201970" cy="184494"/>
            </a:xfrm>
            <a:prstGeom prst="ellipse">
              <a:avLst/>
            </a:prstGeom>
            <a:solidFill>
              <a:srgbClr val="483D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64498" r="15217" b="8540"/>
          <a:stretch>
            <a:fillRect/>
          </a:stretch>
        </p:blipFill>
        <p:spPr>
          <a:xfrm>
            <a:off x="8147465" y="964291"/>
            <a:ext cx="787693" cy="32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4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4" r:id="rId5"/>
    <p:sldLayoutId id="2147483755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</a:defRPr>
      </a:lvl5pPr>
      <a:lvl6pPr marL="18859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6pPr>
      <a:lvl7pPr marL="22288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7pPr>
      <a:lvl8pPr marL="25717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8pPr>
      <a:lvl9pPr marL="29146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18" Type="http://schemas.openxmlformats.org/officeDocument/2006/relationships/image" Target="../media/image16.png"/><Relationship Id="rId26" Type="http://schemas.openxmlformats.org/officeDocument/2006/relationships/image" Target="../media/image20.png"/><Relationship Id="rId3" Type="http://schemas.openxmlformats.org/officeDocument/2006/relationships/image" Target="../media/image7.png"/><Relationship Id="rId21" Type="http://schemas.microsoft.com/office/2007/relationships/hdphoto" Target="../media/hdphoto11.wdp"/><Relationship Id="rId7" Type="http://schemas.microsoft.com/office/2007/relationships/hdphoto" Target="../media/hdphoto5.wdp"/><Relationship Id="rId12" Type="http://schemas.openxmlformats.org/officeDocument/2006/relationships/image" Target="../media/image12.png"/><Relationship Id="rId17" Type="http://schemas.openxmlformats.org/officeDocument/2006/relationships/image" Target="../media/image15.GIF"/><Relationship Id="rId25" Type="http://schemas.microsoft.com/office/2007/relationships/hdphoto" Target="../media/hdphoto13.wdp"/><Relationship Id="rId2" Type="http://schemas.openxmlformats.org/officeDocument/2006/relationships/slideLayout" Target="../slideLayouts/slideLayout3.xml"/><Relationship Id="rId16" Type="http://schemas.microsoft.com/office/2007/relationships/hdphoto" Target="../media/hdphoto9.wdp"/><Relationship Id="rId20" Type="http://schemas.openxmlformats.org/officeDocument/2006/relationships/image" Target="../media/image17.png"/><Relationship Id="rId29" Type="http://schemas.microsoft.com/office/2007/relationships/hdphoto" Target="../media/hdphoto15.wdp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microsoft.com/office/2007/relationships/hdphoto" Target="../media/hdphoto7.wdp"/><Relationship Id="rId24" Type="http://schemas.openxmlformats.org/officeDocument/2006/relationships/image" Target="../media/image19.png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23" Type="http://schemas.microsoft.com/office/2007/relationships/hdphoto" Target="../media/hdphoto12.wdp"/><Relationship Id="rId28" Type="http://schemas.openxmlformats.org/officeDocument/2006/relationships/image" Target="../media/image21.png"/><Relationship Id="rId10" Type="http://schemas.openxmlformats.org/officeDocument/2006/relationships/image" Target="../media/image11.png"/><Relationship Id="rId19" Type="http://schemas.microsoft.com/office/2007/relationships/hdphoto" Target="../media/hdphoto10.wdp"/><Relationship Id="rId4" Type="http://schemas.microsoft.com/office/2007/relationships/hdphoto" Target="../media/hdphoto4.wdp"/><Relationship Id="rId9" Type="http://schemas.microsoft.com/office/2007/relationships/hdphoto" Target="../media/hdphoto6.wdp"/><Relationship Id="rId14" Type="http://schemas.openxmlformats.org/officeDocument/2006/relationships/image" Target="../media/image13.png"/><Relationship Id="rId22" Type="http://schemas.openxmlformats.org/officeDocument/2006/relationships/image" Target="../media/image18.png"/><Relationship Id="rId27" Type="http://schemas.microsoft.com/office/2007/relationships/hdphoto" Target="../media/hdphoto14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95536" y="4077072"/>
            <a:ext cx="6400800" cy="478904"/>
          </a:xfrm>
        </p:spPr>
        <p:txBody>
          <a:bodyPr/>
          <a:lstStyle/>
          <a:p>
            <a:r>
              <a:rPr lang="en-US" altLang="zh-CN" sz="2800" dirty="0" smtClean="0"/>
              <a:t>Shanghai </a:t>
            </a:r>
            <a:r>
              <a:rPr lang="en-US" sz="2800" dirty="0" err="1" smtClean="0"/>
              <a:t>Q</a:t>
            </a:r>
            <a:r>
              <a:rPr lang="en-US" altLang="zh-CN" sz="2800" dirty="0" err="1" smtClean="0"/>
              <a:t>uanray</a:t>
            </a:r>
            <a:r>
              <a:rPr lang="en-US" altLang="zh-CN" sz="2800" dirty="0" smtClean="0"/>
              <a:t> Electronics</a:t>
            </a:r>
            <a:endParaRPr lang="en-US" sz="2800" dirty="0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14400" y="1700808"/>
            <a:ext cx="6858000" cy="873051"/>
          </a:xfrm>
        </p:spPr>
        <p:txBody>
          <a:bodyPr/>
          <a:lstStyle/>
          <a:p>
            <a:r>
              <a:rPr lang="en-US" sz="3600" dirty="0" smtClean="0"/>
              <a:t>Passive IoT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 err="1" smtClean="0"/>
              <a:t>Quanray</a:t>
            </a:r>
            <a:r>
              <a:rPr lang="en-US" altLang="zh-CN" sz="2800" b="1" dirty="0" smtClean="0"/>
              <a:t>: Connecting Things Secure</a:t>
            </a:r>
            <a:br>
              <a:rPr lang="en-US" altLang="zh-CN" sz="2800" b="1" dirty="0" smtClean="0"/>
            </a:br>
            <a:endParaRPr lang="zh-CN" altLang="en-US" sz="2800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4300" y="775343"/>
            <a:ext cx="914400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 sz="21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074841" y="894513"/>
            <a:ext cx="508794" cy="173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algn="ctr" defTabSz="685800"/>
            <a:r>
              <a:rPr lang="zh-CN" altLang="zh-CN" sz="675">
                <a:solidFill>
                  <a:srgbClr val="FFFFFF"/>
                </a:solidFill>
                <a:latin typeface="Arial" panose="020B0604020202090204" pitchFamily="34" charset="0"/>
              </a:rPr>
              <a:t>文档翻译 </a:t>
            </a:r>
            <a:endParaRPr lang="zh-CN" altLang="zh-CN" sz="1350">
              <a:latin typeface="Arial" panose="020B0604020202090204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-217646" y="722958"/>
            <a:ext cx="173134" cy="496235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5698" tIns="85698" rIns="85698" bIns="85698" numCol="1" anchor="ctr" anchorCtr="0" compatLnSpc="1">
            <a:spAutoFit/>
          </a:bodyPr>
          <a:lstStyle/>
          <a:p>
            <a:endParaRPr lang="zh-CN" altLang="en-US" sz="2100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074841" y="894513"/>
            <a:ext cx="508794" cy="173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algn="ctr" defTabSz="685800"/>
            <a:r>
              <a:rPr lang="zh-CN" altLang="zh-CN" sz="675">
                <a:solidFill>
                  <a:srgbClr val="FFFFFF"/>
                </a:solidFill>
                <a:latin typeface="Arial" panose="020B0604020202090204" pitchFamily="34" charset="0"/>
              </a:rPr>
              <a:t>文档翻译 </a:t>
            </a:r>
            <a:endParaRPr lang="zh-CN" altLang="zh-CN" sz="1350">
              <a:latin typeface="Arial" panose="020B060402020209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59064" y="988641"/>
            <a:ext cx="7225669" cy="1569660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Shanghai </a:t>
            </a:r>
            <a:r>
              <a: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Quanray</a:t>
            </a:r>
            <a:r>
              <a:rPr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Electronic Technology Co., Ltd. —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leading </a:t>
            </a:r>
            <a:r>
              <a:rPr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one-stop RFID hardware solution provider. The company is committed to the research and development of innovative </a:t>
            </a:r>
            <a:r>
              <a:rPr sz="1600" b="1" dirty="0" err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IoT</a:t>
            </a:r>
            <a:r>
              <a:rPr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products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 The passive wireless </a:t>
            </a:r>
            <a:r>
              <a:rPr lang="en-US" sz="1600" b="1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sensor products 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transmit object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information 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using 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4G/5G </a:t>
            </a:r>
            <a:r>
              <a:rPr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network to the 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cloud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make</a:t>
            </a:r>
            <a:r>
              <a:rPr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global 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awareness of the objects possible to interested parties</a:t>
            </a: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sz="16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" y="2293463"/>
            <a:ext cx="9160148" cy="3967478"/>
            <a:chOff x="12341" y="2099691"/>
            <a:chExt cx="9160148" cy="3967478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846" l="0" r="89011">
                          <a14:backgroundMark x1="12088" y1="28000" x2="12088" y2="28000"/>
                          <a14:backgroundMark x1="7692" y1="7385" x2="7692" y2="7385"/>
                          <a14:backgroundMark x1="12088" y1="61538" x2="12088" y2="61538"/>
                          <a14:backgroundMark x1="5495" y1="76923" x2="5495" y2="76923"/>
                          <a14:backgroundMark x1="5495" y1="82769" x2="5495" y2="82769"/>
                          <a14:backgroundMark x1="14286" y1="38462" x2="14286" y2="38462"/>
                          <a14:backgroundMark x1="14286" y1="10769" x2="14286" y2="10769"/>
                          <a14:backgroundMark x1="13187" y1="53231" x2="13187" y2="53231"/>
                          <a14:backgroundMark x1="5495" y1="81231" x2="5495" y2="81231"/>
                          <a14:backgroundMark x1="25275" y1="1231" x2="25275" y2="1231"/>
                          <a14:backgroundMark x1="80220" y1="84000" x2="80220" y2="84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73965" y="2099691"/>
              <a:ext cx="650081" cy="2321719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548640" y="4314937"/>
              <a:ext cx="8046720" cy="601472"/>
            </a:xfrm>
            <a:prstGeom prst="ellipse">
              <a:avLst/>
            </a:prstGeom>
            <a:gradFill>
              <a:gsLst>
                <a:gs pos="0">
                  <a:srgbClr val="002060">
                    <a:alpha val="0"/>
                  </a:srgbClr>
                </a:gs>
                <a:gs pos="100000">
                  <a:schemeClr val="accent3"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/>
                </a:solidFill>
                <a:latin typeface="Arial" panose="020B0604020202090204"/>
                <a:ea typeface="微软雅黑 Ligh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870245" y="4297304"/>
              <a:ext cx="5403511" cy="414879"/>
            </a:xfrm>
            <a:prstGeom prst="ellipse">
              <a:avLst/>
            </a:prstGeom>
            <a:gradFill>
              <a:gsLst>
                <a:gs pos="0">
                  <a:srgbClr val="002060">
                    <a:alpha val="0"/>
                  </a:srgbClr>
                </a:gs>
                <a:gs pos="100000">
                  <a:schemeClr val="accent3"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/>
                </a:solidFill>
                <a:latin typeface="Arial" panose="020B0604020202090204"/>
                <a:ea typeface="微软雅黑 Light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1252017" y="3581061"/>
              <a:ext cx="0" cy="364865"/>
            </a:xfrm>
            <a:prstGeom prst="straightConnector1">
              <a:avLst/>
            </a:prstGeom>
            <a:noFill/>
            <a:ln w="6350" cap="flat" cmpd="sng" algn="ctr">
              <a:gradFill>
                <a:gsLst>
                  <a:gs pos="0">
                    <a:srgbClr val="0BD0D9">
                      <a:alpha val="0"/>
                    </a:srgbClr>
                  </a:gs>
                  <a:gs pos="100000">
                    <a:srgbClr val="0BD0D9"/>
                  </a:gs>
                </a:gsLst>
                <a:lin ang="5400000" scaled="1"/>
              </a:gradFill>
              <a:prstDash val="solid"/>
              <a:miter lim="800000"/>
              <a:tailEnd type="arrow" w="sm" len="sm"/>
            </a:ln>
            <a:effectLst/>
          </p:spPr>
        </p:cxnSp>
        <p:cxnSp>
          <p:nvCxnSpPr>
            <p:cNvPr id="16" name="直接箭头连接符 15"/>
            <p:cNvCxnSpPr/>
            <p:nvPr/>
          </p:nvCxnSpPr>
          <p:spPr>
            <a:xfrm>
              <a:off x="8225675" y="3631612"/>
              <a:ext cx="0" cy="422201"/>
            </a:xfrm>
            <a:prstGeom prst="straightConnector1">
              <a:avLst/>
            </a:prstGeom>
            <a:noFill/>
            <a:ln w="6350" cap="flat" cmpd="sng" algn="ctr">
              <a:gradFill>
                <a:gsLst>
                  <a:gs pos="0">
                    <a:srgbClr val="0BD0D9">
                      <a:alpha val="0"/>
                    </a:srgbClr>
                  </a:gs>
                  <a:gs pos="100000">
                    <a:srgbClr val="0BD0D9"/>
                  </a:gs>
                </a:gsLst>
                <a:lin ang="5400000" scaled="1"/>
              </a:gradFill>
              <a:prstDash val="solid"/>
              <a:miter lim="800000"/>
              <a:tailEnd type="arrow" w="sm" len="sm"/>
            </a:ln>
            <a:effectLst/>
          </p:spPr>
        </p:cxn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9600" y="4148822"/>
              <a:ext cx="3864800" cy="402200"/>
            </a:xfrm>
            <a:prstGeom prst="rect">
              <a:avLst/>
            </a:prstGeom>
          </p:spPr>
        </p:pic>
        <p:cxnSp>
          <p:nvCxnSpPr>
            <p:cNvPr id="18" name="直接箭头连接符 17"/>
            <p:cNvCxnSpPr/>
            <p:nvPr/>
          </p:nvCxnSpPr>
          <p:spPr>
            <a:xfrm>
              <a:off x="1081772" y="3506381"/>
              <a:ext cx="0" cy="250460"/>
            </a:xfrm>
            <a:prstGeom prst="straightConnector1">
              <a:avLst/>
            </a:prstGeom>
            <a:noFill/>
            <a:ln w="6350" cap="flat" cmpd="sng" algn="ctr">
              <a:gradFill>
                <a:gsLst>
                  <a:gs pos="0">
                    <a:srgbClr val="0BD0D9">
                      <a:alpha val="0"/>
                    </a:srgbClr>
                  </a:gs>
                  <a:gs pos="100000">
                    <a:srgbClr val="0BD0D9"/>
                  </a:gs>
                </a:gsLst>
                <a:lin ang="5400000" scaled="1"/>
              </a:gradFill>
              <a:prstDash val="solid"/>
              <a:miter lim="800000"/>
              <a:tailEnd type="arrow" w="sm" len="sm"/>
            </a:ln>
            <a:effectLst/>
          </p:spPr>
        </p:cxnSp>
        <p:sp>
          <p:nvSpPr>
            <p:cNvPr id="43" name="PA-任意形状 35"/>
            <p:cNvSpPr/>
            <p:nvPr>
              <p:custDataLst>
                <p:tags r:id="rId1"/>
              </p:custDataLst>
            </p:nvPr>
          </p:nvSpPr>
          <p:spPr bwMode="auto">
            <a:xfrm rot="10800000" flipH="1">
              <a:off x="3909634" y="4961106"/>
              <a:ext cx="1324733" cy="260305"/>
            </a:xfrm>
            <a:custGeom>
              <a:avLst/>
              <a:gdLst>
                <a:gd name="connsiteX0" fmla="*/ 3437998 w 6872330"/>
                <a:gd name="connsiteY0" fmla="*/ 0 h 4425853"/>
                <a:gd name="connsiteX1" fmla="*/ 3435486 w 6872330"/>
                <a:gd name="connsiteY1" fmla="*/ 1167 h 4425853"/>
                <a:gd name="connsiteX2" fmla="*/ 3432974 w 6872330"/>
                <a:gd name="connsiteY2" fmla="*/ 0 h 4425853"/>
                <a:gd name="connsiteX3" fmla="*/ 3432974 w 6872330"/>
                <a:gd name="connsiteY3" fmla="*/ 2333 h 4425853"/>
                <a:gd name="connsiteX4" fmla="*/ 1540736 w 6872330"/>
                <a:gd name="connsiteY4" fmla="*/ 881096 h 4425853"/>
                <a:gd name="connsiteX5" fmla="*/ 2169136 w 6872330"/>
                <a:gd name="connsiteY5" fmla="*/ 881096 h 4425853"/>
                <a:gd name="connsiteX6" fmla="*/ 1528068 w 6872330"/>
                <a:gd name="connsiteY6" fmla="*/ 2678940 h 4425853"/>
                <a:gd name="connsiteX7" fmla="*/ 0 w 6872330"/>
                <a:gd name="connsiteY7" fmla="*/ 4425853 h 4425853"/>
                <a:gd name="connsiteX8" fmla="*/ 3435486 w 6872330"/>
                <a:gd name="connsiteY8" fmla="*/ 4412291 h 4425853"/>
                <a:gd name="connsiteX9" fmla="*/ 6872330 w 6872330"/>
                <a:gd name="connsiteY9" fmla="*/ 4425853 h 4425853"/>
                <a:gd name="connsiteX10" fmla="*/ 5343658 w 6872330"/>
                <a:gd name="connsiteY10" fmla="*/ 2678940 h 4425853"/>
                <a:gd name="connsiteX11" fmla="*/ 4702338 w 6872330"/>
                <a:gd name="connsiteY11" fmla="*/ 881096 h 4425853"/>
                <a:gd name="connsiteX12" fmla="*/ 5330986 w 6872330"/>
                <a:gd name="connsiteY12" fmla="*/ 881096 h 4425853"/>
                <a:gd name="connsiteX13" fmla="*/ 3437998 w 6872330"/>
                <a:gd name="connsiteY13" fmla="*/ 2332 h 442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72330" h="4425853">
                  <a:moveTo>
                    <a:pt x="3437998" y="0"/>
                  </a:moveTo>
                  <a:lnTo>
                    <a:pt x="3435486" y="1167"/>
                  </a:lnTo>
                  <a:lnTo>
                    <a:pt x="3432974" y="0"/>
                  </a:lnTo>
                  <a:lnTo>
                    <a:pt x="3432974" y="2333"/>
                  </a:lnTo>
                  <a:lnTo>
                    <a:pt x="1540736" y="881096"/>
                  </a:lnTo>
                  <a:lnTo>
                    <a:pt x="2169136" y="881096"/>
                  </a:lnTo>
                  <a:cubicBezTo>
                    <a:pt x="1900878" y="1807923"/>
                    <a:pt x="1741756" y="2079659"/>
                    <a:pt x="1528068" y="2678940"/>
                  </a:cubicBezTo>
                  <a:cubicBezTo>
                    <a:pt x="1014164" y="3866295"/>
                    <a:pt x="595756" y="4084660"/>
                    <a:pt x="0" y="4425853"/>
                  </a:cubicBezTo>
                  <a:lnTo>
                    <a:pt x="3435486" y="4412291"/>
                  </a:lnTo>
                  <a:lnTo>
                    <a:pt x="6872330" y="4425853"/>
                  </a:lnTo>
                  <a:cubicBezTo>
                    <a:pt x="6276338" y="4084660"/>
                    <a:pt x="5857766" y="3866295"/>
                    <a:pt x="5343658" y="2678940"/>
                  </a:cubicBezTo>
                  <a:cubicBezTo>
                    <a:pt x="5129886" y="2079659"/>
                    <a:pt x="4970702" y="1807923"/>
                    <a:pt x="4702338" y="881096"/>
                  </a:cubicBezTo>
                  <a:lnTo>
                    <a:pt x="5330986" y="881096"/>
                  </a:lnTo>
                  <a:lnTo>
                    <a:pt x="3437998" y="23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FDFF">
                    <a:alpha val="77000"/>
                  </a:srgbClr>
                </a:gs>
                <a:gs pos="48000">
                  <a:srgbClr val="1DFCFF">
                    <a:alpha val="4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spc="4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8015972" y="3536284"/>
              <a:ext cx="0" cy="250460"/>
            </a:xfrm>
            <a:prstGeom prst="straightConnector1">
              <a:avLst/>
            </a:prstGeom>
            <a:noFill/>
            <a:ln w="6350" cap="flat" cmpd="sng" algn="ctr">
              <a:gradFill>
                <a:gsLst>
                  <a:gs pos="0">
                    <a:srgbClr val="0BD0D9">
                      <a:alpha val="0"/>
                    </a:srgbClr>
                  </a:gs>
                  <a:gs pos="100000">
                    <a:srgbClr val="0BD0D9"/>
                  </a:gs>
                </a:gsLst>
                <a:lin ang="5400000" scaled="1"/>
              </a:gradFill>
              <a:prstDash val="solid"/>
              <a:miter lim="800000"/>
              <a:tailEnd type="arrow" w="sm" len="sm"/>
            </a:ln>
            <a:effectLst/>
          </p:spPr>
        </p:cxnSp>
        <p:sp>
          <p:nvSpPr>
            <p:cNvPr id="119" name="文本框 118"/>
            <p:cNvSpPr txBox="1"/>
            <p:nvPr/>
          </p:nvSpPr>
          <p:spPr>
            <a:xfrm>
              <a:off x="976803" y="2762727"/>
              <a:ext cx="1029638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Identity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23123" y="2762727"/>
              <a:ext cx="1786510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emperature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8000" l="9821" r="8988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08223" y="3038998"/>
              <a:ext cx="1241564" cy="92378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backgroundMark x1="49814" y1="63380" x2="49814" y2="63380"/>
                          <a14:backgroundMark x1="26580" y1="52394" x2="26580" y2="52394"/>
                          <a14:backgroundMark x1="39033" y1="59718" x2="39033" y2="59718"/>
                          <a14:backgroundMark x1="57621" y1="63662" x2="57621" y2="6366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81207" y="3074591"/>
              <a:ext cx="1041463" cy="888221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469" b="95573" l="224" r="96644">
                          <a14:backgroundMark x1="27293" y1="83333" x2="27293" y2="83333"/>
                          <a14:backgroundMark x1="68904" y1="85677" x2="68904" y2="85677"/>
                          <a14:backgroundMark x1="30201" y1="86719" x2="30201" y2="867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01505" y="3905602"/>
              <a:ext cx="854874" cy="888222"/>
            </a:xfrm>
            <a:prstGeom prst="rect">
              <a:avLst/>
            </a:prstGeom>
            <a:ln>
              <a:solidFill>
                <a:schemeClr val="accent2"/>
              </a:solidFill>
              <a:prstDash val="sysDot"/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299" b="96104" l="5385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90417" y="4936742"/>
              <a:ext cx="579761" cy="103019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056551" y="4923162"/>
              <a:ext cx="752131" cy="336319"/>
            </a:xfrm>
            <a:prstGeom prst="rect">
              <a:avLst/>
            </a:prstGeom>
          </p:spPr>
        </p:pic>
        <p:sp>
          <p:nvSpPr>
            <p:cNvPr id="35" name="矩形: 圆角 55"/>
            <p:cNvSpPr/>
            <p:nvPr/>
          </p:nvSpPr>
          <p:spPr>
            <a:xfrm>
              <a:off x="2366774" y="3194980"/>
              <a:ext cx="869927" cy="561501"/>
            </a:xfrm>
            <a:prstGeom prst="roundRect">
              <a:avLst/>
            </a:prstGeom>
            <a:noFill/>
            <a:ln w="41275"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39" name="矩形: 圆角 13"/>
            <p:cNvSpPr/>
            <p:nvPr/>
          </p:nvSpPr>
          <p:spPr>
            <a:xfrm>
              <a:off x="1109911" y="4053734"/>
              <a:ext cx="940619" cy="681105"/>
            </a:xfrm>
            <a:prstGeom prst="roundRect">
              <a:avLst/>
            </a:prstGeom>
            <a:noFill/>
            <a:ln w="41275"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174" b="89578" l="0" r="94337">
                          <a14:backgroundMark x1="33657" y1="65012" x2="33657" y2="65012"/>
                          <a14:backgroundMark x1="57767" y1="53102" x2="57767" y2="53102"/>
                          <a14:backgroundMark x1="58738" y1="70223" x2="58738" y2="70223"/>
                          <a14:backgroundMark x1="60032" y1="39206" x2="60032" y2="39206"/>
                          <a14:backgroundMark x1="40129" y1="43176" x2="40129" y2="43176"/>
                          <a14:backgroundMark x1="36731" y1="53102" x2="36731" y2="53102"/>
                          <a14:backgroundMark x1="40939" y1="41191" x2="40939" y2="4119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605" y="4297166"/>
              <a:ext cx="1097342" cy="715580"/>
            </a:xfrm>
            <a:prstGeom prst="rect">
              <a:avLst/>
            </a:prstGeom>
          </p:spPr>
        </p:pic>
        <p:sp>
          <p:nvSpPr>
            <p:cNvPr id="40" name="矩形: 圆角 14"/>
            <p:cNvSpPr/>
            <p:nvPr/>
          </p:nvSpPr>
          <p:spPr>
            <a:xfrm>
              <a:off x="1948739" y="4793731"/>
              <a:ext cx="967611" cy="544754"/>
            </a:xfrm>
            <a:prstGeom prst="roundRect">
              <a:avLst/>
            </a:prstGeom>
            <a:noFill/>
            <a:ln w="41275"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2006524" y="4148435"/>
              <a:ext cx="2745437" cy="364906"/>
            </a:xfrm>
            <a:custGeom>
              <a:avLst/>
              <a:gdLst>
                <a:gd name="connsiteX0" fmla="*/ 0 w 2416092"/>
                <a:gd name="connsiteY0" fmla="*/ 554072 h 554072"/>
                <a:gd name="connsiteX1" fmla="*/ 486696 w 2416092"/>
                <a:gd name="connsiteY1" fmla="*/ 155865 h 554072"/>
                <a:gd name="connsiteX2" fmla="*/ 1091380 w 2416092"/>
                <a:gd name="connsiteY2" fmla="*/ 436085 h 554072"/>
                <a:gd name="connsiteX3" fmla="*/ 1681316 w 2416092"/>
                <a:gd name="connsiteY3" fmla="*/ 82123 h 554072"/>
                <a:gd name="connsiteX4" fmla="*/ 2344993 w 2416092"/>
                <a:gd name="connsiteY4" fmla="*/ 170614 h 554072"/>
                <a:gd name="connsiteX5" fmla="*/ 2403987 w 2416092"/>
                <a:gd name="connsiteY5" fmla="*/ 8381 h 554072"/>
                <a:gd name="connsiteX6" fmla="*/ 2403987 w 2416092"/>
                <a:gd name="connsiteY6" fmla="*/ 37878 h 55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6092" h="554072">
                  <a:moveTo>
                    <a:pt x="0" y="554072"/>
                  </a:moveTo>
                  <a:cubicBezTo>
                    <a:pt x="152399" y="364800"/>
                    <a:pt x="304799" y="175529"/>
                    <a:pt x="486696" y="155865"/>
                  </a:cubicBezTo>
                  <a:cubicBezTo>
                    <a:pt x="668593" y="136201"/>
                    <a:pt x="892277" y="448375"/>
                    <a:pt x="1091380" y="436085"/>
                  </a:cubicBezTo>
                  <a:cubicBezTo>
                    <a:pt x="1290483" y="423795"/>
                    <a:pt x="1472381" y="126368"/>
                    <a:pt x="1681316" y="82123"/>
                  </a:cubicBezTo>
                  <a:cubicBezTo>
                    <a:pt x="1890252" y="37878"/>
                    <a:pt x="2224548" y="182904"/>
                    <a:pt x="2344993" y="170614"/>
                  </a:cubicBezTo>
                  <a:cubicBezTo>
                    <a:pt x="2465438" y="158324"/>
                    <a:pt x="2394155" y="30504"/>
                    <a:pt x="2403987" y="8381"/>
                  </a:cubicBezTo>
                  <a:cubicBezTo>
                    <a:pt x="2413819" y="-13742"/>
                    <a:pt x="2408903" y="12068"/>
                    <a:pt x="2403987" y="37878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prstDash val="sysDot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212145" y="4036599"/>
              <a:ext cx="441054" cy="475496"/>
            </a:xfrm>
            <a:prstGeom prst="rect">
              <a:avLst/>
            </a:prstGeom>
          </p:spPr>
        </p:pic>
        <p:sp>
          <p:nvSpPr>
            <p:cNvPr id="104" name="任意多边形: 形状 103"/>
            <p:cNvSpPr/>
            <p:nvPr/>
          </p:nvSpPr>
          <p:spPr>
            <a:xfrm>
              <a:off x="3237369" y="3237899"/>
              <a:ext cx="1996984" cy="786626"/>
            </a:xfrm>
            <a:custGeom>
              <a:avLst/>
              <a:gdLst>
                <a:gd name="connsiteX0" fmla="*/ 0 w 1415845"/>
                <a:gd name="connsiteY0" fmla="*/ 214737 h 509705"/>
                <a:gd name="connsiteX1" fmla="*/ 294967 w 1415845"/>
                <a:gd name="connsiteY1" fmla="*/ 8260 h 509705"/>
                <a:gd name="connsiteX2" fmla="*/ 722671 w 1415845"/>
                <a:gd name="connsiteY2" fmla="*/ 465460 h 509705"/>
                <a:gd name="connsiteX3" fmla="*/ 973393 w 1415845"/>
                <a:gd name="connsiteY3" fmla="*/ 140995 h 509705"/>
                <a:gd name="connsiteX4" fmla="*/ 1415845 w 1415845"/>
                <a:gd name="connsiteY4" fmla="*/ 509705 h 509705"/>
                <a:gd name="connsiteX5" fmla="*/ 1415845 w 1415845"/>
                <a:gd name="connsiteY5" fmla="*/ 509705 h 50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45" h="509705">
                  <a:moveTo>
                    <a:pt x="0" y="214737"/>
                  </a:moveTo>
                  <a:cubicBezTo>
                    <a:pt x="87261" y="90605"/>
                    <a:pt x="174522" y="-33527"/>
                    <a:pt x="294967" y="8260"/>
                  </a:cubicBezTo>
                  <a:cubicBezTo>
                    <a:pt x="415412" y="50047"/>
                    <a:pt x="609600" y="443338"/>
                    <a:pt x="722671" y="465460"/>
                  </a:cubicBezTo>
                  <a:cubicBezTo>
                    <a:pt x="835742" y="487582"/>
                    <a:pt x="857864" y="133621"/>
                    <a:pt x="973393" y="140995"/>
                  </a:cubicBezTo>
                  <a:cubicBezTo>
                    <a:pt x="1088922" y="148369"/>
                    <a:pt x="1415845" y="509705"/>
                    <a:pt x="1415845" y="509705"/>
                  </a:cubicBezTo>
                  <a:lnTo>
                    <a:pt x="1415845" y="509705"/>
                  </a:lnTo>
                </a:path>
              </a:pathLst>
            </a:custGeom>
            <a:noFill/>
            <a:ln w="28575">
              <a:solidFill>
                <a:schemeClr val="accent2"/>
              </a:solidFill>
              <a:prstDash val="sysDot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114593">
              <a:off x="3508418" y="3101949"/>
              <a:ext cx="441054" cy="475496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84151">
              <a:off x="3158504" y="4703713"/>
              <a:ext cx="441054" cy="475496"/>
            </a:xfrm>
            <a:prstGeom prst="rect">
              <a:avLst/>
            </a:prstGeom>
          </p:spPr>
        </p:pic>
        <p:sp>
          <p:nvSpPr>
            <p:cNvPr id="53" name="任意多边形: 形状 40"/>
            <p:cNvSpPr/>
            <p:nvPr/>
          </p:nvSpPr>
          <p:spPr>
            <a:xfrm>
              <a:off x="2916574" y="4421722"/>
              <a:ext cx="2002979" cy="718055"/>
            </a:xfrm>
            <a:custGeom>
              <a:avLst/>
              <a:gdLst>
                <a:gd name="connsiteX0" fmla="*/ 0 w 2209800"/>
                <a:gd name="connsiteY0" fmla="*/ 746760 h 746760"/>
                <a:gd name="connsiteX1" fmla="*/ 533400 w 2209800"/>
                <a:gd name="connsiteY1" fmla="*/ 609600 h 746760"/>
                <a:gd name="connsiteX2" fmla="*/ 731520 w 2209800"/>
                <a:gd name="connsiteY2" fmla="*/ 396240 h 746760"/>
                <a:gd name="connsiteX3" fmla="*/ 1310640 w 2209800"/>
                <a:gd name="connsiteY3" fmla="*/ 487680 h 746760"/>
                <a:gd name="connsiteX4" fmla="*/ 1371600 w 2209800"/>
                <a:gd name="connsiteY4" fmla="*/ 121920 h 746760"/>
                <a:gd name="connsiteX5" fmla="*/ 2209800 w 2209800"/>
                <a:gd name="connsiteY5" fmla="*/ 0 h 746760"/>
                <a:gd name="connsiteX6" fmla="*/ 2209800 w 2209800"/>
                <a:gd name="connsiteY6" fmla="*/ 0 h 74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9800" h="746760">
                  <a:moveTo>
                    <a:pt x="0" y="746760"/>
                  </a:moveTo>
                  <a:cubicBezTo>
                    <a:pt x="205740" y="707390"/>
                    <a:pt x="411480" y="668020"/>
                    <a:pt x="533400" y="609600"/>
                  </a:cubicBezTo>
                  <a:cubicBezTo>
                    <a:pt x="655320" y="551180"/>
                    <a:pt x="601980" y="416560"/>
                    <a:pt x="731520" y="396240"/>
                  </a:cubicBezTo>
                  <a:cubicBezTo>
                    <a:pt x="861060" y="375920"/>
                    <a:pt x="1203960" y="533400"/>
                    <a:pt x="1310640" y="487680"/>
                  </a:cubicBezTo>
                  <a:cubicBezTo>
                    <a:pt x="1417320" y="441960"/>
                    <a:pt x="1221740" y="203200"/>
                    <a:pt x="1371600" y="121920"/>
                  </a:cubicBezTo>
                  <a:cubicBezTo>
                    <a:pt x="1521460" y="40640"/>
                    <a:pt x="2209800" y="0"/>
                    <a:pt x="2209800" y="0"/>
                  </a:cubicBezTo>
                  <a:lnTo>
                    <a:pt x="2209800" y="0"/>
                  </a:lnTo>
                </a:path>
              </a:pathLst>
            </a:custGeom>
            <a:noFill/>
            <a:ln w="28575">
              <a:solidFill>
                <a:schemeClr val="accent2"/>
              </a:solidFill>
              <a:prstDash val="sysDot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85394">
              <a:off x="4125133" y="3545267"/>
              <a:ext cx="1096695" cy="1182333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9948" b="93717" l="9960" r="97610"/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94935" y="5012741"/>
              <a:ext cx="824770" cy="627614"/>
            </a:xfrm>
            <a:prstGeom prst="rect">
              <a:avLst/>
            </a:prstGeom>
          </p:spPr>
        </p:pic>
        <p:sp>
          <p:nvSpPr>
            <p:cNvPr id="61" name="矩形: 圆角 25"/>
            <p:cNvSpPr/>
            <p:nvPr/>
          </p:nvSpPr>
          <p:spPr>
            <a:xfrm>
              <a:off x="4120260" y="5091919"/>
              <a:ext cx="799222" cy="468570"/>
            </a:xfrm>
            <a:prstGeom prst="roundRect">
              <a:avLst/>
            </a:prstGeom>
            <a:noFill/>
            <a:ln w="41275"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66" name="任意多边形: 形状 39"/>
            <p:cNvSpPr/>
            <p:nvPr/>
          </p:nvSpPr>
          <p:spPr>
            <a:xfrm>
              <a:off x="4919662" y="4399776"/>
              <a:ext cx="482773" cy="859930"/>
            </a:xfrm>
            <a:custGeom>
              <a:avLst/>
              <a:gdLst>
                <a:gd name="connsiteX0" fmla="*/ 0 w 463482"/>
                <a:gd name="connsiteY0" fmla="*/ 797195 h 797195"/>
                <a:gd name="connsiteX1" fmla="*/ 320040 w 463482"/>
                <a:gd name="connsiteY1" fmla="*/ 629555 h 797195"/>
                <a:gd name="connsiteX2" fmla="*/ 152400 w 463482"/>
                <a:gd name="connsiteY2" fmla="*/ 370475 h 797195"/>
                <a:gd name="connsiteX3" fmla="*/ 457200 w 463482"/>
                <a:gd name="connsiteY3" fmla="*/ 400955 h 797195"/>
                <a:gd name="connsiteX4" fmla="*/ 365760 w 463482"/>
                <a:gd name="connsiteY4" fmla="*/ 35195 h 797195"/>
                <a:gd name="connsiteX5" fmla="*/ 381000 w 463482"/>
                <a:gd name="connsiteY5" fmla="*/ 35195 h 7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482" h="797195">
                  <a:moveTo>
                    <a:pt x="0" y="797195"/>
                  </a:moveTo>
                  <a:cubicBezTo>
                    <a:pt x="147320" y="748935"/>
                    <a:pt x="294640" y="700675"/>
                    <a:pt x="320040" y="629555"/>
                  </a:cubicBezTo>
                  <a:cubicBezTo>
                    <a:pt x="345440" y="558435"/>
                    <a:pt x="129540" y="408575"/>
                    <a:pt x="152400" y="370475"/>
                  </a:cubicBezTo>
                  <a:cubicBezTo>
                    <a:pt x="175260" y="332375"/>
                    <a:pt x="421640" y="456835"/>
                    <a:pt x="457200" y="400955"/>
                  </a:cubicBezTo>
                  <a:cubicBezTo>
                    <a:pt x="492760" y="345075"/>
                    <a:pt x="365760" y="35195"/>
                    <a:pt x="365760" y="35195"/>
                  </a:cubicBezTo>
                  <a:cubicBezTo>
                    <a:pt x="353060" y="-25765"/>
                    <a:pt x="367030" y="4715"/>
                    <a:pt x="381000" y="35195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prstDash val="sysDot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46878">
              <a:off x="4799897" y="4627149"/>
              <a:ext cx="441054" cy="475496"/>
            </a:xfrm>
            <a:prstGeom prst="rect">
              <a:avLst/>
            </a:prstGeom>
          </p:spPr>
        </p:pic>
        <p:grpSp>
          <p:nvGrpSpPr>
            <p:cNvPr id="75" name="组合 74"/>
            <p:cNvGrpSpPr/>
            <p:nvPr/>
          </p:nvGrpSpPr>
          <p:grpSpPr>
            <a:xfrm>
              <a:off x="5048719" y="3585464"/>
              <a:ext cx="1983281" cy="1149569"/>
              <a:chOff x="4944208" y="4048737"/>
              <a:chExt cx="2272452" cy="1235319"/>
            </a:xfrm>
          </p:grpSpPr>
          <p:pic>
            <p:nvPicPr>
              <p:cNvPr id="5124" name="Picture 4"/>
              <p:cNvPicPr>
                <a:picLocks noChangeAspect="1" noChangeArrowheads="1"/>
              </p:cNvPicPr>
              <p:nvPr/>
            </p:nvPicPr>
            <p:blipFill>
              <a:blip r:embed="rId20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10000" b="90000" l="6667" r="93167">
                            <a14:foregroundMark x1="9500" y1="54000" x2="9500" y2="54000"/>
                            <a14:foregroundMark x1="6667" y1="48667" x2="6667" y2="48667"/>
                            <a14:foregroundMark x1="71667" y1="75500" x2="71667" y2="75500"/>
                            <a14:foregroundMark x1="86167" y1="58500" x2="86167" y2="58500"/>
                            <a14:foregroundMark x1="93000" y1="43500" x2="93000" y2="43500"/>
                            <a14:foregroundMark x1="85833" y1="63500" x2="85833" y2="63500"/>
                            <a14:foregroundMark x1="75833" y1="72000" x2="75833" y2="72000"/>
                            <a14:foregroundMark x1="66333" y1="79167" x2="66333" y2="79167"/>
                            <a14:foregroundMark x1="85500" y1="58667" x2="85500" y2="58667"/>
                            <a14:foregroundMark x1="80667" y1="63333" x2="80667" y2="63333"/>
                            <a14:foregroundMark x1="92667" y1="45333" x2="92667" y2="45333"/>
                            <a14:foregroundMark x1="92333" y1="49333" x2="92333" y2="49333"/>
                            <a14:foregroundMark x1="90333" y1="49500" x2="90333" y2="49500"/>
                            <a14:foregroundMark x1="91833" y1="47500" x2="91833" y2="47500"/>
                            <a14:foregroundMark x1="92167" y1="51000" x2="92167" y2="51000"/>
                            <a14:foregroundMark x1="92833" y1="47167" x2="92833" y2="47167"/>
                            <a14:foregroundMark x1="92667" y1="49000" x2="92667" y2="49000"/>
                            <a14:foregroundMark x1="93167" y1="50167" x2="93167" y2="50167"/>
                            <a14:foregroundMark x1="93000" y1="51000" x2="93000" y2="51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38435" y="4105831"/>
                <a:ext cx="1178225" cy="1178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ackgroundRemoval t="6746" b="91270" l="4522" r="93391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5613214">
                <a:off x="4887937" y="4105008"/>
                <a:ext cx="911430" cy="798888"/>
              </a:xfrm>
              <a:prstGeom prst="rect">
                <a:avLst/>
              </a:prstGeom>
            </p:spPr>
          </p:pic>
          <p:sp>
            <p:nvSpPr>
              <p:cNvPr id="77" name="任意多边形: 形状 7"/>
              <p:cNvSpPr/>
              <p:nvPr/>
            </p:nvSpPr>
            <p:spPr>
              <a:xfrm>
                <a:off x="5473561" y="4730702"/>
                <a:ext cx="824795" cy="252397"/>
              </a:xfrm>
              <a:custGeom>
                <a:avLst/>
                <a:gdLst>
                  <a:gd name="connsiteX0" fmla="*/ 0 w 824795"/>
                  <a:gd name="connsiteY0" fmla="*/ 44437 h 252397"/>
                  <a:gd name="connsiteX1" fmla="*/ 191729 w 824795"/>
                  <a:gd name="connsiteY1" fmla="*/ 206670 h 252397"/>
                  <a:gd name="connsiteX2" fmla="*/ 309716 w 824795"/>
                  <a:gd name="connsiteY2" fmla="*/ 192 h 252397"/>
                  <a:gd name="connsiteX3" fmla="*/ 501445 w 824795"/>
                  <a:gd name="connsiteY3" fmla="*/ 250915 h 252397"/>
                  <a:gd name="connsiteX4" fmla="*/ 796413 w 824795"/>
                  <a:gd name="connsiteY4" fmla="*/ 103431 h 252397"/>
                  <a:gd name="connsiteX5" fmla="*/ 796413 w 824795"/>
                  <a:gd name="connsiteY5" fmla="*/ 88682 h 252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795" h="252397">
                    <a:moveTo>
                      <a:pt x="0" y="44437"/>
                    </a:moveTo>
                    <a:cubicBezTo>
                      <a:pt x="70055" y="129240"/>
                      <a:pt x="140110" y="214044"/>
                      <a:pt x="191729" y="206670"/>
                    </a:cubicBezTo>
                    <a:cubicBezTo>
                      <a:pt x="243348" y="199296"/>
                      <a:pt x="258097" y="-7182"/>
                      <a:pt x="309716" y="192"/>
                    </a:cubicBezTo>
                    <a:cubicBezTo>
                      <a:pt x="361335" y="7566"/>
                      <a:pt x="420329" y="233709"/>
                      <a:pt x="501445" y="250915"/>
                    </a:cubicBezTo>
                    <a:cubicBezTo>
                      <a:pt x="582561" y="268121"/>
                      <a:pt x="747252" y="130470"/>
                      <a:pt x="796413" y="103431"/>
                    </a:cubicBezTo>
                    <a:cubicBezTo>
                      <a:pt x="845574" y="76392"/>
                      <a:pt x="820993" y="82537"/>
                      <a:pt x="796413" y="88682"/>
                    </a:cubicBezTo>
                  </a:path>
                </a:pathLst>
              </a:custGeom>
              <a:ln w="28575"/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9934" b="100000" l="9877" r="9444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30603" y="3328972"/>
              <a:ext cx="1241886" cy="1157561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565" b="99623" l="3686" r="9839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7098093" y="4519041"/>
              <a:ext cx="1485899" cy="1370692"/>
            </a:xfrm>
            <a:prstGeom prst="rect">
              <a:avLst/>
            </a:prstGeom>
          </p:spPr>
        </p:pic>
        <p:sp>
          <p:nvSpPr>
            <p:cNvPr id="81" name="任意多边形: 形状 32"/>
            <p:cNvSpPr/>
            <p:nvPr/>
          </p:nvSpPr>
          <p:spPr>
            <a:xfrm>
              <a:off x="6703367" y="2629853"/>
              <a:ext cx="681366" cy="1332928"/>
            </a:xfrm>
            <a:custGeom>
              <a:avLst/>
              <a:gdLst>
                <a:gd name="connsiteX0" fmla="*/ 0 w 1188720"/>
                <a:gd name="connsiteY0" fmla="*/ 2194560 h 2194560"/>
                <a:gd name="connsiteX1" fmla="*/ 289560 w 1188720"/>
                <a:gd name="connsiteY1" fmla="*/ 1813560 h 2194560"/>
                <a:gd name="connsiteX2" fmla="*/ 624840 w 1188720"/>
                <a:gd name="connsiteY2" fmla="*/ 1828800 h 2194560"/>
                <a:gd name="connsiteX3" fmla="*/ 259080 w 1188720"/>
                <a:gd name="connsiteY3" fmla="*/ 1478280 h 2194560"/>
                <a:gd name="connsiteX4" fmla="*/ 792480 w 1188720"/>
                <a:gd name="connsiteY4" fmla="*/ 1554480 h 2194560"/>
                <a:gd name="connsiteX5" fmla="*/ 472440 w 1188720"/>
                <a:gd name="connsiteY5" fmla="*/ 1188720 h 2194560"/>
                <a:gd name="connsiteX6" fmla="*/ 1005840 w 1188720"/>
                <a:gd name="connsiteY6" fmla="*/ 1219200 h 2194560"/>
                <a:gd name="connsiteX7" fmla="*/ 640080 w 1188720"/>
                <a:gd name="connsiteY7" fmla="*/ 914400 h 2194560"/>
                <a:gd name="connsiteX8" fmla="*/ 1021080 w 1188720"/>
                <a:gd name="connsiteY8" fmla="*/ 838200 h 2194560"/>
                <a:gd name="connsiteX9" fmla="*/ 838200 w 1188720"/>
                <a:gd name="connsiteY9" fmla="*/ 411480 h 2194560"/>
                <a:gd name="connsiteX10" fmla="*/ 1188720 w 1188720"/>
                <a:gd name="connsiteY10" fmla="*/ 0 h 2194560"/>
                <a:gd name="connsiteX11" fmla="*/ 1188720 w 1188720"/>
                <a:gd name="connsiteY11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8720" h="2194560">
                  <a:moveTo>
                    <a:pt x="0" y="2194560"/>
                  </a:moveTo>
                  <a:cubicBezTo>
                    <a:pt x="92710" y="2034540"/>
                    <a:pt x="185420" y="1874520"/>
                    <a:pt x="289560" y="1813560"/>
                  </a:cubicBezTo>
                  <a:cubicBezTo>
                    <a:pt x="393700" y="1752600"/>
                    <a:pt x="629920" y="1884680"/>
                    <a:pt x="624840" y="1828800"/>
                  </a:cubicBezTo>
                  <a:cubicBezTo>
                    <a:pt x="619760" y="1772920"/>
                    <a:pt x="231140" y="1524000"/>
                    <a:pt x="259080" y="1478280"/>
                  </a:cubicBezTo>
                  <a:cubicBezTo>
                    <a:pt x="287020" y="1432560"/>
                    <a:pt x="756920" y="1602740"/>
                    <a:pt x="792480" y="1554480"/>
                  </a:cubicBezTo>
                  <a:cubicBezTo>
                    <a:pt x="828040" y="1506220"/>
                    <a:pt x="436880" y="1244600"/>
                    <a:pt x="472440" y="1188720"/>
                  </a:cubicBezTo>
                  <a:cubicBezTo>
                    <a:pt x="508000" y="1132840"/>
                    <a:pt x="977900" y="1264920"/>
                    <a:pt x="1005840" y="1219200"/>
                  </a:cubicBezTo>
                  <a:cubicBezTo>
                    <a:pt x="1033780" y="1173480"/>
                    <a:pt x="637540" y="977900"/>
                    <a:pt x="640080" y="914400"/>
                  </a:cubicBezTo>
                  <a:cubicBezTo>
                    <a:pt x="642620" y="850900"/>
                    <a:pt x="988060" y="922020"/>
                    <a:pt x="1021080" y="838200"/>
                  </a:cubicBezTo>
                  <a:cubicBezTo>
                    <a:pt x="1054100" y="754380"/>
                    <a:pt x="810260" y="551180"/>
                    <a:pt x="838200" y="411480"/>
                  </a:cubicBezTo>
                  <a:cubicBezTo>
                    <a:pt x="866140" y="271780"/>
                    <a:pt x="1188720" y="0"/>
                    <a:pt x="1188720" y="0"/>
                  </a:cubicBezTo>
                  <a:lnTo>
                    <a:pt x="1188720" y="0"/>
                  </a:lnTo>
                </a:path>
              </a:pathLst>
            </a:cu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2" name="任意多边形: 形状 33"/>
            <p:cNvSpPr/>
            <p:nvPr/>
          </p:nvSpPr>
          <p:spPr>
            <a:xfrm>
              <a:off x="7614761" y="2340769"/>
              <a:ext cx="891540" cy="1120140"/>
            </a:xfrm>
            <a:custGeom>
              <a:avLst/>
              <a:gdLst>
                <a:gd name="connsiteX0" fmla="*/ 1188720 w 1188720"/>
                <a:gd name="connsiteY0" fmla="*/ 1493520 h 1493520"/>
                <a:gd name="connsiteX1" fmla="*/ 1021080 w 1188720"/>
                <a:gd name="connsiteY1" fmla="*/ 1234440 h 1493520"/>
                <a:gd name="connsiteX2" fmla="*/ 929640 w 1188720"/>
                <a:gd name="connsiteY2" fmla="*/ 777240 h 1493520"/>
                <a:gd name="connsiteX3" fmla="*/ 548640 w 1188720"/>
                <a:gd name="connsiteY3" fmla="*/ 1036320 h 1493520"/>
                <a:gd name="connsiteX4" fmla="*/ 502920 w 1188720"/>
                <a:gd name="connsiteY4" fmla="*/ 594360 h 1493520"/>
                <a:gd name="connsiteX5" fmla="*/ 274320 w 1188720"/>
                <a:gd name="connsiteY5" fmla="*/ 609600 h 1493520"/>
                <a:gd name="connsiteX6" fmla="*/ 457200 w 1188720"/>
                <a:gd name="connsiteY6" fmla="*/ 228600 h 1493520"/>
                <a:gd name="connsiteX7" fmla="*/ 0 w 1188720"/>
                <a:gd name="connsiteY7" fmla="*/ 0 h 1493520"/>
                <a:gd name="connsiteX8" fmla="*/ 0 w 1188720"/>
                <a:gd name="connsiteY8" fmla="*/ 0 h 149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8720" h="1493520">
                  <a:moveTo>
                    <a:pt x="1188720" y="1493520"/>
                  </a:moveTo>
                  <a:cubicBezTo>
                    <a:pt x="1126490" y="1423670"/>
                    <a:pt x="1064260" y="1353820"/>
                    <a:pt x="1021080" y="1234440"/>
                  </a:cubicBezTo>
                  <a:cubicBezTo>
                    <a:pt x="977900" y="1115060"/>
                    <a:pt x="1008380" y="810260"/>
                    <a:pt x="929640" y="777240"/>
                  </a:cubicBezTo>
                  <a:cubicBezTo>
                    <a:pt x="850900" y="744220"/>
                    <a:pt x="619760" y="1066800"/>
                    <a:pt x="548640" y="1036320"/>
                  </a:cubicBezTo>
                  <a:cubicBezTo>
                    <a:pt x="477520" y="1005840"/>
                    <a:pt x="548640" y="665480"/>
                    <a:pt x="502920" y="594360"/>
                  </a:cubicBezTo>
                  <a:cubicBezTo>
                    <a:pt x="457200" y="523240"/>
                    <a:pt x="281940" y="670560"/>
                    <a:pt x="274320" y="609600"/>
                  </a:cubicBezTo>
                  <a:cubicBezTo>
                    <a:pt x="266700" y="548640"/>
                    <a:pt x="502920" y="330200"/>
                    <a:pt x="457200" y="228600"/>
                  </a:cubicBezTo>
                  <a:cubicBezTo>
                    <a:pt x="411480" y="12700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2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83" name="任意多边形: 形状 34"/>
            <p:cNvSpPr/>
            <p:nvPr/>
          </p:nvSpPr>
          <p:spPr>
            <a:xfrm>
              <a:off x="7273779" y="4100513"/>
              <a:ext cx="803421" cy="1108710"/>
            </a:xfrm>
            <a:custGeom>
              <a:avLst/>
              <a:gdLst>
                <a:gd name="connsiteX0" fmla="*/ 217788 w 1071228"/>
                <a:gd name="connsiteY0" fmla="*/ 1478280 h 1478280"/>
                <a:gd name="connsiteX1" fmla="*/ 19668 w 1071228"/>
                <a:gd name="connsiteY1" fmla="*/ 746760 h 1478280"/>
                <a:gd name="connsiteX2" fmla="*/ 644508 w 1071228"/>
                <a:gd name="connsiteY2" fmla="*/ 701040 h 1478280"/>
                <a:gd name="connsiteX3" fmla="*/ 385428 w 1071228"/>
                <a:gd name="connsiteY3" fmla="*/ 335280 h 1478280"/>
                <a:gd name="connsiteX4" fmla="*/ 751188 w 1071228"/>
                <a:gd name="connsiteY4" fmla="*/ 426720 h 1478280"/>
                <a:gd name="connsiteX5" fmla="*/ 690228 w 1071228"/>
                <a:gd name="connsiteY5" fmla="*/ 91440 h 1478280"/>
                <a:gd name="connsiteX6" fmla="*/ 1071228 w 1071228"/>
                <a:gd name="connsiteY6" fmla="*/ 0 h 1478280"/>
                <a:gd name="connsiteX7" fmla="*/ 1071228 w 1071228"/>
                <a:gd name="connsiteY7" fmla="*/ 0 h 147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1228" h="1478280">
                  <a:moveTo>
                    <a:pt x="217788" y="1478280"/>
                  </a:moveTo>
                  <a:cubicBezTo>
                    <a:pt x="83168" y="1177290"/>
                    <a:pt x="-51452" y="876300"/>
                    <a:pt x="19668" y="746760"/>
                  </a:cubicBezTo>
                  <a:cubicBezTo>
                    <a:pt x="90788" y="617220"/>
                    <a:pt x="583548" y="769620"/>
                    <a:pt x="644508" y="701040"/>
                  </a:cubicBezTo>
                  <a:cubicBezTo>
                    <a:pt x="705468" y="632460"/>
                    <a:pt x="367648" y="381000"/>
                    <a:pt x="385428" y="335280"/>
                  </a:cubicBezTo>
                  <a:cubicBezTo>
                    <a:pt x="403208" y="289560"/>
                    <a:pt x="700388" y="467360"/>
                    <a:pt x="751188" y="426720"/>
                  </a:cubicBezTo>
                  <a:cubicBezTo>
                    <a:pt x="801988" y="386080"/>
                    <a:pt x="636888" y="162560"/>
                    <a:pt x="690228" y="91440"/>
                  </a:cubicBezTo>
                  <a:cubicBezTo>
                    <a:pt x="743568" y="20320"/>
                    <a:pt x="1071228" y="0"/>
                    <a:pt x="1071228" y="0"/>
                  </a:cubicBezTo>
                  <a:lnTo>
                    <a:pt x="1071228" y="0"/>
                  </a:lnTo>
                </a:path>
              </a:pathLst>
            </a:custGeom>
            <a:noFill/>
            <a:ln w="28575">
              <a:solidFill>
                <a:schemeClr val="accent2"/>
              </a:solidFill>
              <a:headEnd type="triangl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 rot="1615543">
              <a:off x="5751831" y="3401481"/>
              <a:ext cx="1009748" cy="315471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1600" dirty="0">
                  <a:ln w="0"/>
                  <a:effectLst>
                    <a:reflection blurRad="6350" stA="53000" endA="300" endPos="35500" dir="5400000" sy="-90000" algn="bl" rotWithShape="0"/>
                  </a:effectLst>
                  <a:latin typeface="Arial Black" panose="020B0A04020102020204" pitchFamily="34" charset="0"/>
                </a:rPr>
                <a:t>4G</a:t>
              </a:r>
              <a:endParaRPr lang="zh-CN" altLang="en-US" sz="1600" dirty="0">
                <a:ln w="0"/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 rot="1737431">
              <a:off x="5956876" y="3081747"/>
              <a:ext cx="1009748" cy="315471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1600" dirty="0">
                  <a:ln w="0"/>
                  <a:effectLst>
                    <a:reflection blurRad="6350" stA="53000" endA="300" endPos="35500" dir="5400000" sy="-90000" algn="bl" rotWithShape="0"/>
                  </a:effectLst>
                  <a:latin typeface="Arial Black" panose="020B0A04020102020204" pitchFamily="34" charset="0"/>
                </a:rPr>
                <a:t>5G</a:t>
              </a:r>
              <a:endParaRPr lang="zh-CN" altLang="en-US" sz="1600" dirty="0">
                <a:ln w="0"/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2341" y="3998119"/>
              <a:ext cx="1018268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Identify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0188" y="5063950"/>
              <a:ext cx="1221829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Identity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525659" y="5728615"/>
              <a:ext cx="1428083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ressure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3121100" y="5668323"/>
              <a:ext cx="1133282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Identity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ackgroundRemoval t="3311" b="94371" l="1106" r="94945">
                          <a14:foregroundMark x1="24803" y1="48013" x2="24803" y2="48013"/>
                          <a14:foregroundMark x1="20379" y1="48013" x2="20379" y2="48013"/>
                          <a14:foregroundMark x1="17220" y1="51987" x2="17220" y2="51987"/>
                          <a14:foregroundMark x1="37441" y1="38742" x2="37441" y2="38742"/>
                          <a14:foregroundMark x1="32701" y1="43377" x2="32701" y2="43377"/>
                          <a14:foregroundMark x1="27646" y1="45364" x2="27646" y2="45364"/>
                          <a14:foregroundMark x1="22591" y1="51325" x2="22591" y2="51325"/>
                          <a14:foregroundMark x1="17852" y1="48013" x2="17852" y2="48013"/>
                          <a14:foregroundMark x1="14692" y1="50000" x2="14692" y2="50000"/>
                          <a14:foregroundMark x1="16272" y1="50000" x2="16272" y2="50000"/>
                          <a14:foregroundMark x1="35229" y1="40728" x2="35229" y2="40728"/>
                          <a14:foregroundMark x1="41232" y1="33444" x2="41232" y2="33444"/>
                          <a14:foregroundMark x1="39021" y1="36093" x2="39021" y2="36093"/>
                          <a14:foregroundMark x1="46919" y1="26159" x2="46919" y2="26159"/>
                          <a14:foregroundMark x1="44076" y1="29470" x2="44076" y2="29470"/>
                          <a14:foregroundMark x1="70616" y1="29470" x2="70616" y2="29470"/>
                          <a14:foregroundMark x1="67773" y1="27483" x2="67773" y2="2748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535570" y="5178947"/>
              <a:ext cx="1587306" cy="757293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4944807" y="5012532"/>
              <a:ext cx="1044037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Identity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6074093" y="5012532"/>
              <a:ext cx="1024000" cy="338554"/>
            </a:xfrm>
            <a:prstGeom prst="rect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osition</a:t>
              </a:r>
            </a:p>
          </p:txBody>
        </p:sp>
        <p:sp>
          <p:nvSpPr>
            <p:cNvPr id="115" name="矩形 114"/>
            <p:cNvSpPr/>
            <p:nvPr/>
          </p:nvSpPr>
          <p:spPr>
            <a:xfrm>
              <a:off x="4766909" y="2387031"/>
              <a:ext cx="1642368" cy="561692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1600" b="1" dirty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Regular" panose="020B0604020202090204" charset="0"/>
                  <a:ea typeface="微软雅黑" panose="020B0503020204020204" pitchFamily="34" charset="-122"/>
                  <a:cs typeface="Arial Regular" panose="020B0604020202090204" charset="0"/>
                </a:rPr>
                <a:t>Everything in the </a:t>
              </a:r>
              <a:r>
                <a:rPr lang="en-US" altLang="zh-CN" sz="1600" b="1" dirty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Regular" panose="020B0604020202090204" charset="0"/>
                  <a:ea typeface="微软雅黑" panose="020B0503020204020204" pitchFamily="34" charset="-122"/>
                  <a:cs typeface="Arial Regular" panose="020B0604020202090204" charset="0"/>
                </a:rPr>
                <a:t>C</a:t>
              </a:r>
              <a:r>
                <a:rPr lang="zh-CN" altLang="en-US" sz="1600" b="1" dirty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Regular" panose="020B0604020202090204" charset="0"/>
                  <a:ea typeface="微软雅黑" panose="020B0503020204020204" pitchFamily="34" charset="-122"/>
                  <a:cs typeface="Arial Regular" panose="020B0604020202090204" charset="0"/>
                </a:rPr>
                <a:t>loud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80596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1"/>
          <p:cNvSpPr txBox="1">
            <a:spLocks/>
          </p:cNvSpPr>
          <p:nvPr/>
        </p:nvSpPr>
        <p:spPr>
          <a:xfrm>
            <a:off x="199703" y="238663"/>
            <a:ext cx="5884465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we are here?</a:t>
            </a:r>
            <a:endParaRPr kumimoji="1" lang="en-US" altLang="zh-CN" sz="2099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512" y="925882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/>
              <a:t>Problem of existing RFID technology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539552" y="1628800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Short read distance (up to 15m)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Complex and high cost of read coverage because of reader to reader interference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Unguaranteed </a:t>
            </a:r>
            <a:r>
              <a:rPr lang="en-US" altLang="zh-CN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because of unregulated radio band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Very low level of security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because of simple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Difficult to extend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to for smart sensor application because the current protocol is based on dumb memory access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9703" y="4067780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/>
              <a:t>Expecting 5G Passive IoT</a:t>
            </a:r>
            <a:endParaRPr lang="zh-CN" altLang="en-US" sz="1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043608" y="4725144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/>
              <a:t>As far as we know, 3GPP is discussing to support passive technology called passive IoT. We expect it can solve the problem of RFID technology. </a:t>
            </a:r>
            <a:r>
              <a:rPr lang="en-US" altLang="zh-CN" sz="1800" dirty="0" smtClean="0">
                <a:solidFill>
                  <a:srgbClr val="C00000"/>
                </a:solidFill>
              </a:rPr>
              <a:t>So we propose to study Passive IoT in 3GPP as soon as possible.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967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1"/>
          <p:cNvSpPr txBox="1">
            <a:spLocks/>
          </p:cNvSpPr>
          <p:nvPr/>
        </p:nvSpPr>
        <p:spPr>
          <a:xfrm>
            <a:off x="199703" y="238663"/>
            <a:ext cx="5884465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Proposed Features of Passive IoT</a:t>
            </a:r>
            <a:endParaRPr kumimoji="1" lang="en-US" altLang="zh-CN" sz="2099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552" y="1052736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Reliable communication range: up to 100 ~ 200m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Backscatter communication for low cost low power user terminal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Low power consumption: powered by energy harvesting with reasonable footprint, extreme low power consumption for wake-up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Massive user terminal: tens of thousands simultaneously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Low cost: ~1/10 of NB-</a:t>
            </a:r>
            <a:r>
              <a:rPr lang="en-US" altLang="zh-CN" sz="1800" dirty="0" err="1" smtClean="0"/>
              <a:t>IoT</a:t>
            </a:r>
            <a:endParaRPr lang="en-US" altLang="zh-CN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Frequency: compatible to both regulated band and ISM band</a:t>
            </a:r>
          </a:p>
        </p:txBody>
      </p:sp>
    </p:spTree>
    <p:extLst>
      <p:ext uri="{BB962C8B-B14F-4D97-AF65-F5344CB8AC3E}">
        <p14:creationId xmlns:p14="http://schemas.microsoft.com/office/powerpoint/2010/main" val="14730808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1"/>
          <p:cNvSpPr txBox="1">
            <a:spLocks/>
          </p:cNvSpPr>
          <p:nvPr/>
        </p:nvSpPr>
        <p:spPr>
          <a:xfrm>
            <a:off x="199703" y="238663"/>
            <a:ext cx="5884465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Scenario of Passive IoT</a:t>
            </a:r>
            <a:endParaRPr kumimoji="1" lang="en-US" altLang="zh-CN" sz="2099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89" y="941451"/>
            <a:ext cx="2522655" cy="15967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7210" y="2826874"/>
            <a:ext cx="3471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In electricity power grid, battery is dangerous as it may explode</a:t>
            </a:r>
            <a:endParaRPr lang="zh-CN" altLang="en-US" sz="16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1274FA6-8795-44AC-B1EF-88557299D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286" y="965757"/>
            <a:ext cx="2791073" cy="1578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文本框 6"/>
          <p:cNvSpPr txBox="1"/>
          <p:nvPr/>
        </p:nvSpPr>
        <p:spPr>
          <a:xfrm>
            <a:off x="4788024" y="2849912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For construction health management, battery replacement cost is high</a:t>
            </a:r>
            <a:endParaRPr lang="zh-CN" altLang="en-US" sz="1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254945" y="3480907"/>
            <a:ext cx="4063542" cy="2119371"/>
            <a:chOff x="1306528" y="1683113"/>
            <a:chExt cx="10184600" cy="466111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20" t="8641" r="8106" b="20278"/>
            <a:stretch>
              <a:fillRect/>
            </a:stretch>
          </p:blipFill>
          <p:spPr>
            <a:xfrm>
              <a:off x="3977986" y="2200580"/>
              <a:ext cx="5943086" cy="326296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1" t="52895" r="69570" b="30690"/>
            <a:stretch>
              <a:fillRect/>
            </a:stretch>
          </p:blipFill>
          <p:spPr>
            <a:xfrm>
              <a:off x="3146694" y="4359757"/>
              <a:ext cx="1274233" cy="75353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1" t="52895" r="69570" b="30690"/>
            <a:stretch>
              <a:fillRect/>
            </a:stretch>
          </p:blipFill>
          <p:spPr>
            <a:xfrm>
              <a:off x="2175998" y="3193873"/>
              <a:ext cx="1274233" cy="753533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1533007" y="2101461"/>
              <a:ext cx="1779983" cy="1212361"/>
              <a:chOff x="1732385" y="2088253"/>
              <a:chExt cx="1779983" cy="1212361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732385" y="2107951"/>
                <a:ext cx="1367290" cy="409451"/>
              </a:xfrm>
              <a:prstGeom prst="rect">
                <a:avLst/>
              </a:prstGeom>
              <a:gradFill>
                <a:gsLst>
                  <a:gs pos="100000">
                    <a:srgbClr val="009DD9">
                      <a:alpha val="8000"/>
                    </a:srgbClr>
                  </a:gs>
                  <a:gs pos="0">
                    <a:srgbClr val="009DD9">
                      <a:alpha val="8000"/>
                    </a:srgbClr>
                  </a:gs>
                  <a:gs pos="50000">
                    <a:srgbClr val="009DD9">
                      <a:alpha val="0"/>
                    </a:srgbClr>
                  </a:gs>
                </a:gsLst>
                <a:lin ang="0" scaled="1"/>
              </a:gradFill>
              <a:ln w="6350" cap="flat" cmpd="sng" algn="ctr">
                <a:gradFill flip="none" rotWithShape="1">
                  <a:gsLst>
                    <a:gs pos="80000">
                      <a:srgbClr val="479EB3">
                        <a:alpha val="0"/>
                      </a:srgbClr>
                    </a:gs>
                    <a:gs pos="20000">
                      <a:srgbClr val="009DD9">
                        <a:alpha val="0"/>
                      </a:srgbClr>
                    </a:gs>
                    <a:gs pos="0">
                      <a:srgbClr val="009DD9"/>
                    </a:gs>
                    <a:gs pos="100000">
                      <a:srgbClr val="009DD9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900" kern="0">
                  <a:solidFill>
                    <a:srgbClr val="003399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任意多边形: 形状 22"/>
              <p:cNvSpPr/>
              <p:nvPr/>
            </p:nvSpPr>
            <p:spPr>
              <a:xfrm>
                <a:off x="1732386" y="2556933"/>
                <a:ext cx="605833" cy="743681"/>
              </a:xfrm>
              <a:custGeom>
                <a:avLst/>
                <a:gdLst>
                  <a:gd name="connsiteX0" fmla="*/ 0 w 567267"/>
                  <a:gd name="connsiteY0" fmla="*/ 0 h 905934"/>
                  <a:gd name="connsiteX1" fmla="*/ 0 w 567267"/>
                  <a:gd name="connsiteY1" fmla="*/ 905934 h 905934"/>
                  <a:gd name="connsiteX2" fmla="*/ 567267 w 567267"/>
                  <a:gd name="connsiteY2" fmla="*/ 905934 h 90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7267" h="905934">
                    <a:moveTo>
                      <a:pt x="0" y="0"/>
                    </a:moveTo>
                    <a:lnTo>
                      <a:pt x="0" y="905934"/>
                    </a:lnTo>
                    <a:lnTo>
                      <a:pt x="567267" y="905934"/>
                    </a:lnTo>
                  </a:path>
                </a:pathLst>
              </a:custGeom>
              <a:noFill/>
              <a:ln w="3175">
                <a:solidFill>
                  <a:srgbClr val="167B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924588" y="2088253"/>
                <a:ext cx="1587780" cy="5076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1DFC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Loading</a:t>
                </a:r>
                <a:endParaRPr lang="zh-CN" altLang="en-US" sz="9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任意多边形: 形状 27"/>
            <p:cNvSpPr/>
            <p:nvPr/>
          </p:nvSpPr>
          <p:spPr>
            <a:xfrm flipV="1">
              <a:off x="1306529" y="3833026"/>
              <a:ext cx="1029756" cy="743680"/>
            </a:xfrm>
            <a:custGeom>
              <a:avLst/>
              <a:gdLst>
                <a:gd name="connsiteX0" fmla="*/ 0 w 567267"/>
                <a:gd name="connsiteY0" fmla="*/ 0 h 905934"/>
                <a:gd name="connsiteX1" fmla="*/ 0 w 567267"/>
                <a:gd name="connsiteY1" fmla="*/ 905934 h 905934"/>
                <a:gd name="connsiteX2" fmla="*/ 567267 w 567267"/>
                <a:gd name="connsiteY2" fmla="*/ 905934 h 90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7267" h="905934">
                  <a:moveTo>
                    <a:pt x="0" y="0"/>
                  </a:moveTo>
                  <a:lnTo>
                    <a:pt x="0" y="905934"/>
                  </a:lnTo>
                  <a:lnTo>
                    <a:pt x="567267" y="905934"/>
                  </a:lnTo>
                </a:path>
              </a:pathLst>
            </a:custGeom>
            <a:noFill/>
            <a:ln w="3175">
              <a:solidFill>
                <a:srgbClr val="167B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306528" y="4399534"/>
              <a:ext cx="1913876" cy="521838"/>
              <a:chOff x="1505906" y="4114515"/>
              <a:chExt cx="1913876" cy="521838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505906" y="4114515"/>
                <a:ext cx="1466172" cy="409451"/>
              </a:xfrm>
              <a:prstGeom prst="rect">
                <a:avLst/>
              </a:prstGeom>
              <a:gradFill>
                <a:gsLst>
                  <a:gs pos="100000">
                    <a:srgbClr val="009DD9">
                      <a:alpha val="8000"/>
                    </a:srgbClr>
                  </a:gs>
                  <a:gs pos="0">
                    <a:srgbClr val="009DD9">
                      <a:alpha val="8000"/>
                    </a:srgbClr>
                  </a:gs>
                  <a:gs pos="50000">
                    <a:srgbClr val="009DD9">
                      <a:alpha val="0"/>
                    </a:srgbClr>
                  </a:gs>
                </a:gsLst>
                <a:lin ang="0" scaled="1"/>
              </a:gradFill>
              <a:ln w="6350" cap="flat" cmpd="sng" algn="ctr">
                <a:gradFill flip="none" rotWithShape="1">
                  <a:gsLst>
                    <a:gs pos="80000">
                      <a:srgbClr val="479EB3">
                        <a:alpha val="0"/>
                      </a:srgbClr>
                    </a:gs>
                    <a:gs pos="20000">
                      <a:srgbClr val="009DD9">
                        <a:alpha val="0"/>
                      </a:srgbClr>
                    </a:gs>
                    <a:gs pos="0">
                      <a:srgbClr val="009DD9"/>
                    </a:gs>
                    <a:gs pos="100000">
                      <a:srgbClr val="009DD9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900" kern="0">
                  <a:solidFill>
                    <a:srgbClr val="003399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607012" y="4128685"/>
                <a:ext cx="1812770" cy="507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1DFC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Transport</a:t>
                </a:r>
                <a:endParaRPr lang="zh-CN" altLang="en-US" sz="9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874841" y="1702811"/>
              <a:ext cx="1844911" cy="1319413"/>
              <a:chOff x="4074219" y="1647071"/>
              <a:chExt cx="1844911" cy="1319413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074219" y="1647071"/>
                <a:ext cx="1844911" cy="528975"/>
                <a:chOff x="1651112" y="2107951"/>
                <a:chExt cx="1844911" cy="528975"/>
              </a:xfrm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1786422" y="2107951"/>
                  <a:ext cx="1167924" cy="409451"/>
                </a:xfrm>
                <a:prstGeom prst="rect">
                  <a:avLst/>
                </a:prstGeom>
                <a:gradFill>
                  <a:gsLst>
                    <a:gs pos="100000">
                      <a:srgbClr val="009DD9">
                        <a:alpha val="8000"/>
                      </a:srgbClr>
                    </a:gs>
                    <a:gs pos="0">
                      <a:srgbClr val="009DD9">
                        <a:alpha val="8000"/>
                      </a:srgbClr>
                    </a:gs>
                    <a:gs pos="50000">
                      <a:srgbClr val="009DD9">
                        <a:alpha val="0"/>
                      </a:srgbClr>
                    </a:gs>
                  </a:gsLst>
                  <a:lin ang="0" scaled="1"/>
                </a:gradFill>
                <a:ln w="6350" cap="flat" cmpd="sng" algn="ctr">
                  <a:gradFill flip="none" rotWithShape="1">
                    <a:gsLst>
                      <a:gs pos="80000">
                        <a:srgbClr val="479EB3">
                          <a:alpha val="0"/>
                        </a:srgbClr>
                      </a:gs>
                      <a:gs pos="20000">
                        <a:srgbClr val="009DD9">
                          <a:alpha val="0"/>
                        </a:srgbClr>
                      </a:gs>
                      <a:gs pos="0">
                        <a:srgbClr val="009DD9"/>
                      </a:gs>
                      <a:gs pos="100000">
                        <a:srgbClr val="009DD9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900" kern="0">
                    <a:solidFill>
                      <a:srgbClr val="003399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1651112" y="2129258"/>
                  <a:ext cx="1844911" cy="50766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rgbClr val="1DFC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en-US" altLang="zh-CN" sz="900" dirty="0">
                      <a:solidFill>
                        <a:srgbClr val="003399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Outbound</a:t>
                  </a:r>
                  <a:endParaRPr lang="zh-CN" altLang="en-US" sz="9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54" name="直接连接符 53"/>
              <p:cNvCxnSpPr/>
              <p:nvPr/>
            </p:nvCxnSpPr>
            <p:spPr>
              <a:xfrm>
                <a:off x="4155492" y="2056522"/>
                <a:ext cx="891591" cy="909962"/>
              </a:xfrm>
              <a:prstGeom prst="line">
                <a:avLst/>
              </a:prstGeom>
              <a:noFill/>
              <a:ln w="3175">
                <a:solidFill>
                  <a:srgbClr val="0BD0D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5521555" y="1702809"/>
              <a:ext cx="1796700" cy="1631389"/>
              <a:chOff x="4089816" y="1647069"/>
              <a:chExt cx="1796700" cy="163138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4089816" y="1647069"/>
                <a:ext cx="1796700" cy="507668"/>
                <a:chOff x="1666709" y="2107949"/>
                <a:chExt cx="1796700" cy="507668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1732385" y="2107951"/>
                  <a:ext cx="1167924" cy="409451"/>
                </a:xfrm>
                <a:prstGeom prst="rect">
                  <a:avLst/>
                </a:prstGeom>
                <a:gradFill>
                  <a:gsLst>
                    <a:gs pos="100000">
                      <a:srgbClr val="009DD9">
                        <a:alpha val="8000"/>
                      </a:srgbClr>
                    </a:gs>
                    <a:gs pos="0">
                      <a:srgbClr val="009DD9">
                        <a:alpha val="8000"/>
                      </a:srgbClr>
                    </a:gs>
                    <a:gs pos="50000">
                      <a:srgbClr val="009DD9">
                        <a:alpha val="0"/>
                      </a:srgbClr>
                    </a:gs>
                  </a:gsLst>
                  <a:lin ang="0" scaled="1"/>
                </a:gradFill>
                <a:ln w="6350" cap="flat" cmpd="sng" algn="ctr">
                  <a:gradFill flip="none" rotWithShape="1">
                    <a:gsLst>
                      <a:gs pos="80000">
                        <a:srgbClr val="479EB3">
                          <a:alpha val="0"/>
                        </a:srgbClr>
                      </a:gs>
                      <a:gs pos="20000">
                        <a:srgbClr val="009DD9">
                          <a:alpha val="0"/>
                        </a:srgbClr>
                      </a:gs>
                      <a:gs pos="0">
                        <a:srgbClr val="009DD9"/>
                      </a:gs>
                      <a:gs pos="100000">
                        <a:srgbClr val="009DD9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900" kern="0">
                    <a:solidFill>
                      <a:srgbClr val="003399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1666709" y="2107949"/>
                  <a:ext cx="1796700" cy="50766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rgbClr val="1DFC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en-US" altLang="zh-CN" sz="900" dirty="0">
                      <a:solidFill>
                        <a:srgbClr val="003399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Choosing</a:t>
                  </a:r>
                  <a:endParaRPr lang="zh-CN" altLang="en-US" sz="9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50" name="直接连接符 49"/>
              <p:cNvCxnSpPr/>
              <p:nvPr/>
            </p:nvCxnSpPr>
            <p:spPr>
              <a:xfrm>
                <a:off x="4155492" y="2056522"/>
                <a:ext cx="863106" cy="1221936"/>
              </a:xfrm>
              <a:prstGeom prst="line">
                <a:avLst/>
              </a:prstGeom>
              <a:noFill/>
              <a:ln w="3175">
                <a:solidFill>
                  <a:srgbClr val="0BD0D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4263743" y="5673939"/>
              <a:ext cx="1603851" cy="507807"/>
              <a:chOff x="1505906" y="4114515"/>
              <a:chExt cx="1603851" cy="507807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505906" y="4114515"/>
                <a:ext cx="1167924" cy="409451"/>
              </a:xfrm>
              <a:prstGeom prst="rect">
                <a:avLst/>
              </a:prstGeom>
              <a:gradFill>
                <a:gsLst>
                  <a:gs pos="100000">
                    <a:srgbClr val="009DD9">
                      <a:alpha val="8000"/>
                    </a:srgbClr>
                  </a:gs>
                  <a:gs pos="0">
                    <a:srgbClr val="009DD9">
                      <a:alpha val="8000"/>
                    </a:srgbClr>
                  </a:gs>
                  <a:gs pos="50000">
                    <a:srgbClr val="009DD9">
                      <a:alpha val="0"/>
                    </a:srgbClr>
                  </a:gs>
                </a:gsLst>
                <a:lin ang="0" scaled="1"/>
              </a:gradFill>
              <a:ln w="6350" cap="flat" cmpd="sng" algn="ctr">
                <a:gradFill flip="none" rotWithShape="1">
                  <a:gsLst>
                    <a:gs pos="80000">
                      <a:srgbClr val="479EB3">
                        <a:alpha val="0"/>
                      </a:srgbClr>
                    </a:gs>
                    <a:gs pos="20000">
                      <a:srgbClr val="009DD9">
                        <a:alpha val="0"/>
                      </a:srgbClr>
                    </a:gs>
                    <a:gs pos="0">
                      <a:srgbClr val="009DD9"/>
                    </a:gs>
                    <a:gs pos="100000">
                      <a:srgbClr val="009DD9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900" kern="0">
                  <a:solidFill>
                    <a:srgbClr val="003399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505906" y="4114656"/>
                <a:ext cx="1603851" cy="507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1DFC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>
                    <a:solidFill>
                      <a:srgbClr val="0033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Inbound</a:t>
                </a:r>
                <a:endParaRPr lang="zh-CN" altLang="en-US" sz="900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V="1">
              <a:off x="4313597" y="4712470"/>
              <a:ext cx="1022914" cy="941771"/>
            </a:xfrm>
            <a:prstGeom prst="line">
              <a:avLst/>
            </a:prstGeom>
            <a:noFill/>
            <a:ln w="3175">
              <a:solidFill>
                <a:srgbClr val="0BD0D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组合 19"/>
            <p:cNvGrpSpPr/>
            <p:nvPr/>
          </p:nvGrpSpPr>
          <p:grpSpPr>
            <a:xfrm>
              <a:off x="5622866" y="5673940"/>
              <a:ext cx="1828841" cy="536007"/>
              <a:chOff x="1468121" y="4114516"/>
              <a:chExt cx="1828841" cy="53600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541431" y="4114516"/>
                <a:ext cx="1167924" cy="409452"/>
              </a:xfrm>
              <a:prstGeom prst="rect">
                <a:avLst/>
              </a:prstGeom>
              <a:gradFill>
                <a:gsLst>
                  <a:gs pos="100000">
                    <a:srgbClr val="009DD9">
                      <a:alpha val="8000"/>
                    </a:srgbClr>
                  </a:gs>
                  <a:gs pos="0">
                    <a:srgbClr val="009DD9">
                      <a:alpha val="8000"/>
                    </a:srgbClr>
                  </a:gs>
                  <a:gs pos="50000">
                    <a:srgbClr val="009DD9">
                      <a:alpha val="0"/>
                    </a:srgbClr>
                  </a:gs>
                </a:gsLst>
                <a:lin ang="0" scaled="1"/>
              </a:gradFill>
              <a:ln w="6350" cap="flat" cmpd="sng" algn="ctr">
                <a:gradFill flip="none" rotWithShape="1">
                  <a:gsLst>
                    <a:gs pos="80000">
                      <a:srgbClr val="479EB3">
                        <a:alpha val="0"/>
                      </a:srgbClr>
                    </a:gs>
                    <a:gs pos="20000">
                      <a:srgbClr val="009DD9">
                        <a:alpha val="0"/>
                      </a:srgbClr>
                    </a:gs>
                    <a:gs pos="0">
                      <a:srgbClr val="009DD9"/>
                    </a:gs>
                    <a:gs pos="100000">
                      <a:srgbClr val="009DD9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900" kern="0">
                  <a:solidFill>
                    <a:srgbClr val="003399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468121" y="4142856"/>
                <a:ext cx="1828841" cy="5076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1DFC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>
                    <a:solidFill>
                      <a:srgbClr val="0033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Receiving</a:t>
                </a:r>
                <a:endParaRPr lang="zh-CN" altLang="en-US" sz="900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 flipV="1">
              <a:off x="5710505" y="5293697"/>
              <a:ext cx="581244" cy="360545"/>
            </a:xfrm>
            <a:prstGeom prst="line">
              <a:avLst/>
            </a:prstGeom>
            <a:noFill/>
            <a:ln w="3175">
              <a:solidFill>
                <a:srgbClr val="0BD0D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7002037" y="5673939"/>
              <a:ext cx="1764557" cy="521836"/>
              <a:chOff x="1433250" y="4114515"/>
              <a:chExt cx="1764557" cy="52183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505906" y="4114515"/>
                <a:ext cx="1167924" cy="409451"/>
              </a:xfrm>
              <a:prstGeom prst="rect">
                <a:avLst/>
              </a:prstGeom>
              <a:gradFill>
                <a:gsLst>
                  <a:gs pos="100000">
                    <a:srgbClr val="009DD9">
                      <a:alpha val="8000"/>
                    </a:srgbClr>
                  </a:gs>
                  <a:gs pos="0">
                    <a:srgbClr val="009DD9">
                      <a:alpha val="8000"/>
                    </a:srgbClr>
                  </a:gs>
                  <a:gs pos="50000">
                    <a:srgbClr val="009DD9">
                      <a:alpha val="0"/>
                    </a:srgbClr>
                  </a:gs>
                </a:gsLst>
                <a:lin ang="0" scaled="1"/>
              </a:gradFill>
              <a:ln w="6350" cap="flat" cmpd="sng" algn="ctr">
                <a:gradFill flip="none" rotWithShape="1">
                  <a:gsLst>
                    <a:gs pos="80000">
                      <a:srgbClr val="479EB3">
                        <a:alpha val="0"/>
                      </a:srgbClr>
                    </a:gs>
                    <a:gs pos="20000">
                      <a:srgbClr val="009DD9">
                        <a:alpha val="0"/>
                      </a:srgbClr>
                    </a:gs>
                    <a:gs pos="0">
                      <a:srgbClr val="009DD9"/>
                    </a:gs>
                    <a:gs pos="100000">
                      <a:srgbClr val="009DD9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900" kern="0">
                  <a:solidFill>
                    <a:srgbClr val="003399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433250" y="4128683"/>
                <a:ext cx="1764557" cy="507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1DFC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>
                    <a:solidFill>
                      <a:srgbClr val="0033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Inventory</a:t>
                </a:r>
                <a:endParaRPr lang="zh-CN" altLang="en-US" sz="900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7124547" y="5293697"/>
              <a:ext cx="581244" cy="360545"/>
            </a:xfrm>
            <a:prstGeom prst="line">
              <a:avLst/>
            </a:prstGeom>
            <a:noFill/>
            <a:ln w="3175">
              <a:solidFill>
                <a:srgbClr val="0BD0D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8475056" y="5599649"/>
              <a:ext cx="2185539" cy="744578"/>
              <a:chOff x="1495165" y="4040225"/>
              <a:chExt cx="2185539" cy="744578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505906" y="4114515"/>
                <a:ext cx="1429662" cy="409451"/>
              </a:xfrm>
              <a:prstGeom prst="rect">
                <a:avLst/>
              </a:prstGeom>
              <a:gradFill>
                <a:gsLst>
                  <a:gs pos="100000">
                    <a:srgbClr val="009DD9">
                      <a:alpha val="8000"/>
                    </a:srgbClr>
                  </a:gs>
                  <a:gs pos="0">
                    <a:srgbClr val="009DD9">
                      <a:alpha val="8000"/>
                    </a:srgbClr>
                  </a:gs>
                  <a:gs pos="50000">
                    <a:srgbClr val="009DD9">
                      <a:alpha val="0"/>
                    </a:srgbClr>
                  </a:gs>
                </a:gsLst>
                <a:lin ang="0" scaled="1"/>
              </a:gradFill>
              <a:ln w="6350" cap="flat" cmpd="sng" algn="ctr">
                <a:gradFill flip="none" rotWithShape="1">
                  <a:gsLst>
                    <a:gs pos="80000">
                      <a:srgbClr val="479EB3">
                        <a:alpha val="0"/>
                      </a:srgbClr>
                    </a:gs>
                    <a:gs pos="20000">
                      <a:srgbClr val="009DD9">
                        <a:alpha val="0"/>
                      </a:srgbClr>
                    </a:gs>
                    <a:gs pos="0">
                      <a:srgbClr val="009DD9"/>
                    </a:gs>
                    <a:gs pos="100000">
                      <a:srgbClr val="009DD9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900" kern="0">
                  <a:solidFill>
                    <a:srgbClr val="003399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495165" y="4040225"/>
                <a:ext cx="2185539" cy="744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1DFC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800" dirty="0">
                    <a:solidFill>
                      <a:srgbClr val="0033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Location Management </a:t>
                </a:r>
                <a:endParaRPr lang="zh-CN" altLang="en-US" sz="800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 flipV="1">
              <a:off x="8535651" y="5293697"/>
              <a:ext cx="581244" cy="360545"/>
            </a:xfrm>
            <a:prstGeom prst="line">
              <a:avLst/>
            </a:prstGeom>
            <a:noFill/>
            <a:ln w="3175">
              <a:solidFill>
                <a:srgbClr val="0BD0D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7019881" y="1683113"/>
              <a:ext cx="1629525" cy="1450018"/>
              <a:chOff x="4155492" y="1627373"/>
              <a:chExt cx="1629525" cy="145001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155492" y="1627373"/>
                <a:ext cx="1629525" cy="507668"/>
                <a:chOff x="1732385" y="2088253"/>
                <a:chExt cx="1629525" cy="50766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1732385" y="2107951"/>
                  <a:ext cx="1167924" cy="409451"/>
                </a:xfrm>
                <a:prstGeom prst="rect">
                  <a:avLst/>
                </a:prstGeom>
                <a:gradFill>
                  <a:gsLst>
                    <a:gs pos="100000">
                      <a:srgbClr val="009DD9">
                        <a:alpha val="8000"/>
                      </a:srgbClr>
                    </a:gs>
                    <a:gs pos="0">
                      <a:srgbClr val="009DD9">
                        <a:alpha val="8000"/>
                      </a:srgbClr>
                    </a:gs>
                    <a:gs pos="50000">
                      <a:srgbClr val="009DD9">
                        <a:alpha val="0"/>
                      </a:srgbClr>
                    </a:gs>
                  </a:gsLst>
                  <a:lin ang="0" scaled="1"/>
                </a:gradFill>
                <a:ln w="6350" cap="flat" cmpd="sng" algn="ctr">
                  <a:gradFill flip="none" rotWithShape="1">
                    <a:gsLst>
                      <a:gs pos="80000">
                        <a:srgbClr val="479EB3">
                          <a:alpha val="0"/>
                        </a:srgbClr>
                      </a:gs>
                      <a:gs pos="20000">
                        <a:srgbClr val="009DD9">
                          <a:alpha val="0"/>
                        </a:srgbClr>
                      </a:gs>
                      <a:gs pos="0">
                        <a:srgbClr val="009DD9"/>
                      </a:gs>
                      <a:gs pos="100000">
                        <a:srgbClr val="009DD9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900" kern="0">
                    <a:solidFill>
                      <a:srgbClr val="003399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1870552" y="2088253"/>
                  <a:ext cx="1491358" cy="50766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rgbClr val="1DFC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en-US" altLang="zh-CN" sz="900" dirty="0">
                      <a:solidFill>
                        <a:srgbClr val="003399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Picking</a:t>
                  </a:r>
                  <a:endParaRPr lang="zh-CN" altLang="en-US" sz="9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38" name="直接连接符 37"/>
              <p:cNvCxnSpPr/>
              <p:nvPr/>
            </p:nvCxnSpPr>
            <p:spPr>
              <a:xfrm>
                <a:off x="4155492" y="2056522"/>
                <a:ext cx="336633" cy="1020869"/>
              </a:xfrm>
              <a:prstGeom prst="line">
                <a:avLst/>
              </a:prstGeom>
              <a:noFill/>
              <a:ln w="3175">
                <a:solidFill>
                  <a:srgbClr val="0BD0D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8998215" y="1803275"/>
              <a:ext cx="1775390" cy="1286092"/>
              <a:chOff x="3859756" y="1523112"/>
              <a:chExt cx="1775390" cy="1286092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155492" y="1523112"/>
                <a:ext cx="1479654" cy="1286092"/>
                <a:chOff x="1732385" y="1983992"/>
                <a:chExt cx="1479654" cy="1286092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1732385" y="2003131"/>
                  <a:ext cx="1366647" cy="514271"/>
                </a:xfrm>
                <a:prstGeom prst="rect">
                  <a:avLst/>
                </a:prstGeom>
                <a:gradFill>
                  <a:gsLst>
                    <a:gs pos="100000">
                      <a:srgbClr val="009DD9">
                        <a:alpha val="8000"/>
                      </a:srgbClr>
                    </a:gs>
                    <a:gs pos="0">
                      <a:srgbClr val="009DD9">
                        <a:alpha val="8000"/>
                      </a:srgbClr>
                    </a:gs>
                    <a:gs pos="50000">
                      <a:srgbClr val="009DD9">
                        <a:alpha val="0"/>
                      </a:srgbClr>
                    </a:gs>
                  </a:gsLst>
                  <a:lin ang="0" scaled="1"/>
                </a:gradFill>
                <a:ln w="6350" cap="flat" cmpd="sng" algn="ctr">
                  <a:gradFill flip="none" rotWithShape="1">
                    <a:gsLst>
                      <a:gs pos="80000">
                        <a:srgbClr val="479EB3">
                          <a:alpha val="0"/>
                        </a:srgbClr>
                      </a:gs>
                      <a:gs pos="20000">
                        <a:srgbClr val="009DD9">
                          <a:alpha val="0"/>
                        </a:srgbClr>
                      </a:gs>
                      <a:gs pos="0">
                        <a:srgbClr val="009DD9"/>
                      </a:gs>
                      <a:gs pos="100000">
                        <a:srgbClr val="009DD9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900" kern="0">
                    <a:solidFill>
                      <a:srgbClr val="003399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844015" y="1983992"/>
                  <a:ext cx="1368024" cy="128609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rgbClr val="1DFC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en-US" altLang="zh-CN" sz="800" dirty="0">
                      <a:solidFill>
                        <a:srgbClr val="003399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Transfer warehouse</a:t>
                  </a:r>
                  <a:endParaRPr lang="zh-CN" altLang="en-US" sz="8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 flipH="1">
                <a:off x="3859756" y="2056522"/>
                <a:ext cx="295736" cy="632646"/>
              </a:xfrm>
              <a:prstGeom prst="line">
                <a:avLst/>
              </a:prstGeom>
              <a:noFill/>
              <a:ln w="3175">
                <a:solidFill>
                  <a:srgbClr val="0BD0D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9200628" y="3152829"/>
              <a:ext cx="2290500" cy="794577"/>
              <a:chOff x="3669824" y="1647071"/>
              <a:chExt cx="2290500" cy="794577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115413" y="1647071"/>
                <a:ext cx="1844911" cy="531993"/>
                <a:chOff x="1692306" y="2107951"/>
                <a:chExt cx="1844911" cy="531993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1732385" y="2107951"/>
                  <a:ext cx="1167924" cy="409451"/>
                </a:xfrm>
                <a:prstGeom prst="rect">
                  <a:avLst/>
                </a:prstGeom>
                <a:gradFill>
                  <a:gsLst>
                    <a:gs pos="100000">
                      <a:srgbClr val="009DD9">
                        <a:alpha val="8000"/>
                      </a:srgbClr>
                    </a:gs>
                    <a:gs pos="0">
                      <a:srgbClr val="009DD9">
                        <a:alpha val="8000"/>
                      </a:srgbClr>
                    </a:gs>
                    <a:gs pos="50000">
                      <a:srgbClr val="009DD9">
                        <a:alpha val="0"/>
                      </a:srgbClr>
                    </a:gs>
                  </a:gsLst>
                  <a:lin ang="0" scaled="1"/>
                </a:gradFill>
                <a:ln w="6350" cap="flat" cmpd="sng" algn="ctr">
                  <a:gradFill flip="none" rotWithShape="1">
                    <a:gsLst>
                      <a:gs pos="80000">
                        <a:srgbClr val="479EB3">
                          <a:alpha val="0"/>
                        </a:srgbClr>
                      </a:gs>
                      <a:gs pos="20000">
                        <a:srgbClr val="009DD9">
                          <a:alpha val="0"/>
                        </a:srgbClr>
                      </a:gs>
                      <a:gs pos="0">
                        <a:srgbClr val="009DD9"/>
                      </a:gs>
                      <a:gs pos="100000">
                        <a:srgbClr val="009DD9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900" kern="0">
                    <a:solidFill>
                      <a:srgbClr val="003399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692306" y="2132277"/>
                  <a:ext cx="1844911" cy="5076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rgbClr val="1DFC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en-US" altLang="zh-CN" sz="900" dirty="0">
                      <a:solidFill>
                        <a:srgbClr val="003399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Replenish</a:t>
                  </a:r>
                  <a:endParaRPr lang="zh-CN" altLang="en-US" sz="900" dirty="0">
                    <a:solidFill>
                      <a:srgbClr val="003399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30" name="直接连接符 29"/>
              <p:cNvCxnSpPr/>
              <p:nvPr/>
            </p:nvCxnSpPr>
            <p:spPr>
              <a:xfrm flipH="1">
                <a:off x="3669824" y="2056522"/>
                <a:ext cx="485668" cy="385126"/>
              </a:xfrm>
              <a:prstGeom prst="line">
                <a:avLst/>
              </a:prstGeom>
              <a:noFill/>
              <a:ln w="3175">
                <a:solidFill>
                  <a:srgbClr val="0BD0D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62" name="文本框 61"/>
          <p:cNvSpPr txBox="1"/>
          <p:nvPr/>
        </p:nvSpPr>
        <p:spPr>
          <a:xfrm>
            <a:off x="721779" y="5730583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In a distribution center, 100% coverage is very difficult</a:t>
            </a:r>
            <a:endParaRPr lang="zh-CN" altLang="en-US" sz="1600" dirty="0"/>
          </a:p>
        </p:txBody>
      </p:sp>
      <p:pic>
        <p:nvPicPr>
          <p:cNvPr id="1026" name="Picture 2" descr="查看源图像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9"/>
          <a:stretch/>
        </p:blipFill>
        <p:spPr bwMode="auto">
          <a:xfrm>
            <a:off x="4849757" y="3505423"/>
            <a:ext cx="3394651" cy="187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文本框 62"/>
          <p:cNvSpPr txBox="1"/>
          <p:nvPr/>
        </p:nvSpPr>
        <p:spPr>
          <a:xfrm>
            <a:off x="4820980" y="5600278"/>
            <a:ext cx="342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In animal farming, identification, sensing, locating, etc. in large area is essential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696111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187624" y="1844824"/>
            <a:ext cx="5400675" cy="1728192"/>
          </a:xfrm>
        </p:spPr>
        <p:txBody>
          <a:bodyPr/>
          <a:lstStyle/>
          <a:p>
            <a:pPr marL="0" indent="0" algn="ctr">
              <a:buNone/>
            </a:pPr>
            <a:endParaRPr lang="en-US" altLang="zh-CN" b="1" dirty="0"/>
          </a:p>
          <a:p>
            <a:pPr marL="0" indent="0" algn="ctr">
              <a:buNone/>
            </a:pPr>
            <a:r>
              <a:rPr lang="en-US" altLang="zh-CN" sz="5400" b="1" dirty="0" smtClean="0"/>
              <a:t>Thanks!</a:t>
            </a:r>
          </a:p>
          <a:p>
            <a:pPr marL="0" indent="0" algn="ctr">
              <a:buNone/>
            </a:pPr>
            <a:endParaRPr lang="en-US" altLang="zh-CN" sz="5400" b="1" dirty="0"/>
          </a:p>
        </p:txBody>
      </p:sp>
    </p:spTree>
    <p:extLst>
      <p:ext uri="{BB962C8B-B14F-4D97-AF65-F5344CB8AC3E}">
        <p14:creationId xmlns:p14="http://schemas.microsoft.com/office/powerpoint/2010/main" val="2256476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3046</TotalTime>
  <Words>337</Words>
  <Application>Microsoft Office PowerPoint</Application>
  <PresentationFormat>全屏显示(4:3)</PresentationFormat>
  <Paragraphs>52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 </vt:lpstr>
      <vt:lpstr>Arial Regular</vt:lpstr>
      <vt:lpstr>宋体</vt:lpstr>
      <vt:lpstr>微软雅黑</vt:lpstr>
      <vt:lpstr>微软雅黑</vt:lpstr>
      <vt:lpstr>微软雅黑 Light</vt:lpstr>
      <vt:lpstr>Arial</vt:lpstr>
      <vt:lpstr>Arial Black</vt:lpstr>
      <vt:lpstr>Bookman Old Style</vt:lpstr>
      <vt:lpstr>Calibri</vt:lpstr>
      <vt:lpstr>Times New Roman</vt:lpstr>
      <vt:lpstr>Office Theme</vt:lpstr>
      <vt:lpstr>Passive IoT</vt:lpstr>
      <vt:lpstr>Quanray: Connecting Things Secure </vt:lpstr>
      <vt:lpstr>PowerPoint 演示文稿</vt:lpstr>
      <vt:lpstr>PowerPoint 演示文稿</vt:lpstr>
      <vt:lpstr>PowerPoint 演示文稿</vt:lpstr>
      <vt:lpstr>PowerPoint 演示文稿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Quanray presentation</dc:title>
  <dc:creator>Hao Min</dc:creator>
  <cp:keywords>Quanray</cp:keywords>
  <cp:lastModifiedBy>Hao Min</cp:lastModifiedBy>
  <cp:revision>459</cp:revision>
  <cp:lastPrinted>2000-01-14T10:02:55Z</cp:lastPrinted>
  <dcterms:created xsi:type="dcterms:W3CDTF">1999-11-22T09:19:47Z</dcterms:created>
  <dcterms:modified xsi:type="dcterms:W3CDTF">2021-09-06T02:08:32Z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1627954176</vt:lpwstr>
  </property>
</Properties>
</file>